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62" r:id="rId12"/>
    <p:sldId id="260" r:id="rId13"/>
    <p:sldId id="272" r:id="rId14"/>
    <p:sldId id="273" r:id="rId15"/>
    <p:sldId id="274" r:id="rId16"/>
    <p:sldId id="275" r:id="rId17"/>
    <p:sldId id="263" r:id="rId18"/>
    <p:sldId id="261" r:id="rId19"/>
    <p:sldId id="276" r:id="rId20"/>
    <p:sldId id="264" r:id="rId21"/>
    <p:sldId id="265" r:id="rId2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5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4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66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9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9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9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0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3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3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영상 이어 붙이기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699130" y="74625"/>
            <a:ext cx="6016263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OpenCV</a:t>
            </a:r>
            <a:r>
              <a:rPr lang="ko-KR" altLang="en-US" dirty="0">
                <a:latin typeface="Verdana Pro Cond" panose="020B0606030504040204" pitchFamily="34" charset="0"/>
              </a:rPr>
              <a:t>에서 영상 이어 붙이기는 </a:t>
            </a:r>
            <a:r>
              <a:rPr lang="en-US" altLang="ko-KR" dirty="0">
                <a:latin typeface="Verdana Pro Cond" panose="020B0606030504040204" pitchFamily="34" charset="0"/>
              </a:rPr>
              <a:t>Stitcher </a:t>
            </a:r>
            <a:r>
              <a:rPr lang="ko-KR" altLang="en-US" dirty="0">
                <a:latin typeface="Verdana Pro Cond" panose="020B0606030504040204" pitchFamily="34" charset="0"/>
              </a:rPr>
              <a:t>클래스 사용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클래스 내부에서는 입력 영상에서 </a:t>
            </a:r>
            <a:r>
              <a:rPr lang="en-US" altLang="ko-KR" dirty="0">
                <a:latin typeface="Verdana Pro Cond" panose="020B0606030504040204" pitchFamily="34" charset="0"/>
              </a:rPr>
              <a:t>ORB </a:t>
            </a:r>
            <a:r>
              <a:rPr lang="ko-KR" altLang="en-US" dirty="0">
                <a:latin typeface="Verdana Pro Cond" panose="020B0606030504040204" pitchFamily="34" charset="0"/>
              </a:rPr>
              <a:t>특징점을 찾아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서로 매칭하고 </a:t>
            </a:r>
            <a:r>
              <a:rPr lang="ko-KR" altLang="en-US" dirty="0" err="1">
                <a:latin typeface="Verdana Pro Cond" panose="020B0606030504040204" pitchFamily="34" charset="0"/>
              </a:rPr>
              <a:t>호모그래피</a:t>
            </a:r>
            <a:r>
              <a:rPr lang="ko-KR" altLang="en-US" dirty="0">
                <a:latin typeface="Verdana Pro Cond" panose="020B0606030504040204" pitchFamily="34" charset="0"/>
              </a:rPr>
              <a:t> 행렬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호모그래피</a:t>
            </a:r>
            <a:r>
              <a:rPr lang="ko-KR" altLang="en-US" dirty="0">
                <a:latin typeface="Verdana Pro Cond" panose="020B0606030504040204" pitchFamily="34" charset="0"/>
              </a:rPr>
              <a:t> 행렬을 이용하여 인접한 영상을 적절하게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투시 변환하고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밝기를 적정하게 보정하여 영상 반환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E5ABBB-5807-42D4-BDB2-B5D0041AB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530" y="2263034"/>
            <a:ext cx="3379723" cy="2400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EF6570-D930-42B7-900D-E40C0311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995" y="78428"/>
            <a:ext cx="3348526" cy="24006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A4F2AF-CCE8-4DBB-A72A-BE2ED1102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2950" y="2226303"/>
            <a:ext cx="3486150" cy="24741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D88D6-4E6E-4EF6-A60E-5836D7B1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700" y="4864100"/>
            <a:ext cx="12598400" cy="44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C3F19-4D5B-4718-A6C5-35D78CAE05C5}"/>
              </a:ext>
            </a:extLst>
          </p:cNvPr>
          <p:cNvSpPr txBox="1"/>
          <p:nvPr/>
        </p:nvSpPr>
        <p:spPr>
          <a:xfrm>
            <a:off x="444500" y="4984750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Franklin Gothic Heavy" panose="020B0903020102020204" pitchFamily="34" charset="0"/>
              </a:rPr>
              <a:t>엔트로피 최소화 이론을 적용한 그림자 제거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48064-9CF1-4102-9A42-3EBF8AA56BE9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F80B-3B1B-4EC3-93BA-B7BF82DC335B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차원 색도 공간 변환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6DB71-70DC-4DC1-AE71-0FB36AFE39F7}"/>
              </a:ext>
            </a:extLst>
          </p:cNvPr>
          <p:cNvSpPr txBox="1"/>
          <p:nvPr/>
        </p:nvSpPr>
        <p:spPr>
          <a:xfrm>
            <a:off x="5835650" y="336550"/>
            <a:ext cx="58610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F36A-FD16-447B-8842-D2F5531AD86B}"/>
              </a:ext>
            </a:extLst>
          </p:cNvPr>
          <p:cNvSpPr txBox="1"/>
          <p:nvPr/>
        </p:nvSpPr>
        <p:spPr>
          <a:xfrm>
            <a:off x="5758043" y="336550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그림자는 광원의 감소에 의한 작용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그림자를 제거하기 위해서는 광원의 영향을 제거 필수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- 3</a:t>
            </a:r>
            <a:r>
              <a:rPr lang="ko-KR" altLang="en-US" dirty="0">
                <a:latin typeface="Verdana Pro Cond" panose="020B0606030504040204" pitchFamily="34" charset="0"/>
              </a:rPr>
              <a:t>차원 </a:t>
            </a: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값을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차원 색도 공간으로 변환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- 2</a:t>
            </a:r>
            <a:r>
              <a:rPr lang="ko-KR" altLang="en-US" dirty="0">
                <a:latin typeface="Verdana Pro Cond" panose="020B0606030504040204" pitchFamily="34" charset="0"/>
              </a:rPr>
              <a:t>차원에서는 같은 </a:t>
            </a:r>
            <a:r>
              <a:rPr lang="en-US" altLang="ko-KR" dirty="0">
                <a:latin typeface="Verdana Pro Cond" panose="020B0606030504040204" pitchFamily="34" charset="0"/>
              </a:rPr>
              <a:t>color </a:t>
            </a:r>
            <a:r>
              <a:rPr lang="ko-KR" altLang="en-US" dirty="0">
                <a:latin typeface="Verdana Pro Cond" panose="020B0606030504040204" pitchFamily="34" charset="0"/>
              </a:rPr>
              <a:t>이면 조명이 달라도 동일 직선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A7E-5C66-48ED-BA76-3C76EE91EA03}"/>
              </a:ext>
            </a:extLst>
          </p:cNvPr>
          <p:cNvSpPr txBox="1"/>
          <p:nvPr/>
        </p:nvSpPr>
        <p:spPr>
          <a:xfrm>
            <a:off x="5639161" y="2053885"/>
            <a:ext cx="6654439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RGB </a:t>
            </a:r>
            <a:r>
              <a:rPr lang="ko-KR" altLang="en-US" dirty="0">
                <a:latin typeface="Verdana Pro Cond" panose="020B0606030504040204" pitchFamily="34" charset="0"/>
              </a:rPr>
              <a:t>값을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차원 색도 공간으로 변경할 때 아래 수식 적용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528920-BBD4-4B39-9E8C-B99AA8B2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62" y="2761024"/>
            <a:ext cx="3038475" cy="47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5AC848-AB25-4003-9213-64C1D4921AD8}"/>
              </a:ext>
            </a:extLst>
          </p:cNvPr>
          <p:cNvSpPr txBox="1"/>
          <p:nvPr/>
        </p:nvSpPr>
        <p:spPr>
          <a:xfrm>
            <a:off x="5639160" y="3454486"/>
            <a:ext cx="6654439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해당 </a:t>
            </a:r>
            <a:r>
              <a:rPr lang="en-US" altLang="ko-KR" dirty="0">
                <a:latin typeface="Verdana Pro Cond" panose="020B0606030504040204" pitchFamily="34" charset="0"/>
              </a:rPr>
              <a:t>x1, x2 </a:t>
            </a:r>
            <a:r>
              <a:rPr lang="ko-KR" altLang="en-US" dirty="0">
                <a:latin typeface="Verdana Pro Cond" panose="020B0606030504040204" pitchFamily="34" charset="0"/>
              </a:rPr>
              <a:t>값에 </a:t>
            </a:r>
            <a:r>
              <a:rPr lang="en-US" altLang="ko-KR" dirty="0">
                <a:latin typeface="Verdana Pro Cond" panose="020B0606030504040204" pitchFamily="34" charset="0"/>
              </a:rPr>
              <a:t>log</a:t>
            </a:r>
            <a:r>
              <a:rPr lang="ko-KR" altLang="en-US" dirty="0">
                <a:latin typeface="Verdana Pro Cond" panose="020B0606030504040204" pitchFamily="34" charset="0"/>
              </a:rPr>
              <a:t>를 취하여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차원 공간에 매핑하면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선형성을 확인할 수 있다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8FCFF4-7989-4684-94B5-D3C99C003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5891" y="18223"/>
            <a:ext cx="3052912" cy="2265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575802-2D8A-4ACC-A36D-A1916A5A6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8463" y="18223"/>
            <a:ext cx="3052912" cy="2265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EAC2B6-7314-4CF5-801B-082AA3CFE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684" y="2303515"/>
            <a:ext cx="3203235" cy="23770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2A1DED-C2C8-45AF-8A8C-74CE9C2B2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9613" y="4919669"/>
            <a:ext cx="5667375" cy="44079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3E11F5-4400-4638-B346-D945B96AA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6949" y="4832350"/>
            <a:ext cx="5967357" cy="4514376"/>
          </a:xfrm>
          <a:prstGeom prst="rect">
            <a:avLst/>
          </a:prstGeom>
        </p:spPr>
      </p:pic>
      <p:pic>
        <p:nvPicPr>
          <p:cNvPr id="29" name="그림 28" descr="잔디, 목재의, 실외, 목재이(가) 표시된 사진&#10;&#10;자동 생성된 설명">
            <a:extLst>
              <a:ext uri="{FF2B5EF4-FFF2-40B4-BE49-F238E27FC236}">
                <a16:creationId xmlns:a16="http://schemas.microsoft.com/office/drawing/2014/main" id="{92C7A547-910F-4D2B-B488-381269420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993" y="4919669"/>
            <a:ext cx="5016229" cy="37925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48064-9CF1-4102-9A42-3EBF8AA56BE9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F80B-3B1B-4EC3-93BA-B7BF82DC335B}"/>
              </a:ext>
            </a:extLst>
          </p:cNvPr>
          <p:cNvSpPr txBox="1"/>
          <p:nvPr/>
        </p:nvSpPr>
        <p:spPr>
          <a:xfrm>
            <a:off x="993614" y="2865799"/>
            <a:ext cx="4284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차원 </a:t>
            </a:r>
            <a:r>
              <a:rPr lang="ko-KR" altLang="en-US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스칼라량</a:t>
            </a:r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투영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6DB71-70DC-4DC1-AE71-0FB36AFE39F7}"/>
              </a:ext>
            </a:extLst>
          </p:cNvPr>
          <p:cNvSpPr txBox="1"/>
          <p:nvPr/>
        </p:nvSpPr>
        <p:spPr>
          <a:xfrm>
            <a:off x="5835650" y="336550"/>
            <a:ext cx="58610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F36A-FD16-447B-8842-D2F5531AD86B}"/>
              </a:ext>
            </a:extLst>
          </p:cNvPr>
          <p:cNvSpPr txBox="1"/>
          <p:nvPr/>
        </p:nvSpPr>
        <p:spPr>
          <a:xfrm>
            <a:off x="5758043" y="336550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앞서 계산한 </a:t>
            </a: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차원 색도 공간 값을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차원 스칼라로 변환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해당 과정을 수행하면 </a:t>
            </a:r>
            <a:r>
              <a:rPr lang="en-US" altLang="ko-KR" dirty="0">
                <a:latin typeface="Verdana Pro Cond" panose="020B0606030504040204" pitchFamily="34" charset="0"/>
              </a:rPr>
              <a:t>3</a:t>
            </a:r>
            <a:r>
              <a:rPr lang="ko-KR" altLang="en-US" dirty="0">
                <a:latin typeface="Verdana Pro Cond" panose="020B0606030504040204" pitchFamily="34" charset="0"/>
              </a:rPr>
              <a:t>차원 색을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차원 </a:t>
            </a:r>
            <a:r>
              <a:rPr lang="ko-KR" altLang="en-US" dirty="0" err="1">
                <a:latin typeface="Verdana Pro Cond" panose="020B0606030504040204" pitchFamily="34" charset="0"/>
              </a:rPr>
              <a:t>스칼라량으로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표현할 수 있음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이후 계산된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차원 값을 통하여 엔트로피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A7E-5C66-48ED-BA76-3C76EE91EA03}"/>
              </a:ext>
            </a:extLst>
          </p:cNvPr>
          <p:cNvSpPr txBox="1"/>
          <p:nvPr/>
        </p:nvSpPr>
        <p:spPr>
          <a:xfrm>
            <a:off x="5639161" y="2053885"/>
            <a:ext cx="6654439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2</a:t>
            </a:r>
            <a:r>
              <a:rPr lang="ko-KR" altLang="en-US" dirty="0">
                <a:latin typeface="Verdana Pro Cond" panose="020B0606030504040204" pitchFamily="34" charset="0"/>
              </a:rPr>
              <a:t>차원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값을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차원 </a:t>
            </a:r>
            <a:r>
              <a:rPr lang="ko-KR" altLang="en-US" dirty="0" err="1">
                <a:latin typeface="Verdana Pro Cond" panose="020B0606030504040204" pitchFamily="34" charset="0"/>
              </a:rPr>
              <a:t>스칼라량으로</a:t>
            </a:r>
            <a:r>
              <a:rPr lang="ko-KR" altLang="en-US" dirty="0">
                <a:latin typeface="Verdana Pro Cond" panose="020B0606030504040204" pitchFamily="34" charset="0"/>
              </a:rPr>
              <a:t> 변경할 때 아래 수식 적용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E2A1DED-C2C8-45AF-8A8C-74CE9C2B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613" y="4919669"/>
            <a:ext cx="5667375" cy="44079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3E11F5-4400-4638-B346-D945B96AA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949" y="4832350"/>
            <a:ext cx="5967357" cy="4514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A01D0-49A7-4039-9F99-833B9A5C8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180" y="2735980"/>
            <a:ext cx="3124200" cy="504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09AF31-0B3B-4657-B3E3-00F1F4146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6380" y="2779680"/>
            <a:ext cx="2754603" cy="3863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81446E-247A-47CB-9C34-0984A5D3E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0427" y="87077"/>
            <a:ext cx="5983237" cy="44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48064-9CF1-4102-9A42-3EBF8AA56BE9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F80B-3B1B-4EC3-93BA-B7BF82DC335B}"/>
              </a:ext>
            </a:extLst>
          </p:cNvPr>
          <p:cNvSpPr txBox="1"/>
          <p:nvPr/>
        </p:nvSpPr>
        <p:spPr>
          <a:xfrm>
            <a:off x="993614" y="2865799"/>
            <a:ext cx="42845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엔트로피 계산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6DB71-70DC-4DC1-AE71-0FB36AFE39F7}"/>
              </a:ext>
            </a:extLst>
          </p:cNvPr>
          <p:cNvSpPr txBox="1"/>
          <p:nvPr/>
        </p:nvSpPr>
        <p:spPr>
          <a:xfrm>
            <a:off x="5835650" y="336550"/>
            <a:ext cx="58610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F36A-FD16-447B-8842-D2F5531AD86B}"/>
              </a:ext>
            </a:extLst>
          </p:cNvPr>
          <p:cNvSpPr txBox="1"/>
          <p:nvPr/>
        </p:nvSpPr>
        <p:spPr>
          <a:xfrm>
            <a:off x="5758043" y="336550"/>
            <a:ext cx="6016263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- 1</a:t>
            </a:r>
            <a:r>
              <a:rPr lang="ko-KR" altLang="en-US" dirty="0">
                <a:latin typeface="Verdana Pro Cond" panose="020B0606030504040204" pitchFamily="34" charset="0"/>
              </a:rPr>
              <a:t>차원 값들의 엔트로피를 계산하기 위해서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확률분포표 필요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A7E-5C66-48ED-BA76-3C76EE91EA03}"/>
              </a:ext>
            </a:extLst>
          </p:cNvPr>
          <p:cNvSpPr txBox="1"/>
          <p:nvPr/>
        </p:nvSpPr>
        <p:spPr>
          <a:xfrm>
            <a:off x="5758043" y="1697242"/>
            <a:ext cx="6654439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확률분포표를 만들기 위한 구간 크기는 위와 같이 정의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엔트로피의 최소를 구하는 이유</a:t>
            </a:r>
            <a:r>
              <a:rPr lang="en-US" altLang="ko-KR" dirty="0">
                <a:latin typeface="Verdana Pro Cond" panose="020B0606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LCS </a:t>
            </a:r>
            <a:r>
              <a:rPr lang="ko-KR" altLang="en-US" dirty="0">
                <a:latin typeface="Verdana Pro Cond" panose="020B0606030504040204" pitchFamily="34" charset="0"/>
              </a:rPr>
              <a:t>색 공간에서 같은 </a:t>
            </a:r>
            <a:r>
              <a:rPr lang="en-US" altLang="ko-KR" dirty="0">
                <a:latin typeface="Verdana Pro Cond" panose="020B0606030504040204" pitchFamily="34" charset="0"/>
              </a:rPr>
              <a:t>Color</a:t>
            </a:r>
            <a:r>
              <a:rPr lang="ko-KR" altLang="en-US" dirty="0">
                <a:latin typeface="Verdana Pro Cond" panose="020B0606030504040204" pitchFamily="34" charset="0"/>
              </a:rPr>
              <a:t>는 동일 직선이다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해당 점들을 투영할 때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불확실성이 감소한다면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조명의 영향을 제거한 </a:t>
            </a:r>
            <a:r>
              <a:rPr lang="en-US" altLang="ko-KR" dirty="0">
                <a:latin typeface="Verdana Pro Cond" panose="020B0606030504040204" pitchFamily="34" charset="0"/>
              </a:rPr>
              <a:t>Color</a:t>
            </a:r>
            <a:r>
              <a:rPr lang="ko-KR" altLang="en-US" dirty="0">
                <a:latin typeface="Verdana Pro Cond" panose="020B0606030504040204" pitchFamily="34" charset="0"/>
              </a:rPr>
              <a:t>들이 하나의 점으로 투영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조명의 영향을 제거한 </a:t>
            </a:r>
            <a:r>
              <a:rPr lang="en-US" altLang="ko-KR" dirty="0">
                <a:latin typeface="Verdana Pro Cond" panose="020B0606030504040204" pitchFamily="34" charset="0"/>
              </a:rPr>
              <a:t>Color</a:t>
            </a:r>
            <a:r>
              <a:rPr lang="ko-KR" altLang="en-US" dirty="0">
                <a:latin typeface="Verdana Pro Cond" panose="020B0606030504040204" pitchFamily="34" charset="0"/>
              </a:rPr>
              <a:t>를 알 수 있다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9500A9-693B-4A05-9929-E63BC74D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600" y="1247539"/>
            <a:ext cx="3533775" cy="390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2289F4-2EF3-465D-8B67-BBDE62EE2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0633" y="404321"/>
            <a:ext cx="3252882" cy="35330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F8E385-CCC0-4D97-A3B1-579EC3C63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627" y="831515"/>
            <a:ext cx="2405095" cy="3206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A6618A-8658-455A-BEAE-D29EF1CA3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3257" y="4869823"/>
            <a:ext cx="3919378" cy="4258652"/>
          </a:xfrm>
          <a:prstGeom prst="rect">
            <a:avLst/>
          </a:prstGeom>
        </p:spPr>
      </p:pic>
      <p:pic>
        <p:nvPicPr>
          <p:cNvPr id="23" name="그림 22" descr="잔디, 목재의, 실외, 목재이(가) 표시된 사진&#10;&#10;자동 생성된 설명">
            <a:extLst>
              <a:ext uri="{FF2B5EF4-FFF2-40B4-BE49-F238E27FC236}">
                <a16:creationId xmlns:a16="http://schemas.microsoft.com/office/drawing/2014/main" id="{6095B04C-A92D-497B-A223-D3EE0516B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881" y="5143500"/>
            <a:ext cx="5016229" cy="3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48064-9CF1-4102-9A42-3EBF8AA56BE9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F80B-3B1B-4EC3-93BA-B7BF82DC335B}"/>
              </a:ext>
            </a:extLst>
          </p:cNvPr>
          <p:cNvSpPr txBox="1"/>
          <p:nvPr/>
        </p:nvSpPr>
        <p:spPr>
          <a:xfrm>
            <a:off x="993614" y="2865799"/>
            <a:ext cx="4284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불변 영상 계산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6DB71-70DC-4DC1-AE71-0FB36AFE39F7}"/>
              </a:ext>
            </a:extLst>
          </p:cNvPr>
          <p:cNvSpPr txBox="1"/>
          <p:nvPr/>
        </p:nvSpPr>
        <p:spPr>
          <a:xfrm>
            <a:off x="5835650" y="336550"/>
            <a:ext cx="58610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F36A-FD16-447B-8842-D2F5531AD86B}"/>
              </a:ext>
            </a:extLst>
          </p:cNvPr>
          <p:cNvSpPr txBox="1"/>
          <p:nvPr/>
        </p:nvSpPr>
        <p:spPr>
          <a:xfrm>
            <a:off x="6041364" y="1707250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계산된 </a:t>
            </a:r>
            <a:r>
              <a:rPr lang="en-US" altLang="ko-KR" dirty="0">
                <a:latin typeface="Verdana Pro Cond" panose="020B0606030504040204" pitchFamily="34" charset="0"/>
              </a:rPr>
              <a:t>1</a:t>
            </a:r>
            <a:r>
              <a:rPr lang="ko-KR" altLang="en-US" dirty="0">
                <a:latin typeface="Verdana Pro Cond" panose="020B0606030504040204" pitchFamily="34" charset="0"/>
              </a:rPr>
              <a:t>차원 </a:t>
            </a:r>
            <a:r>
              <a:rPr lang="en-US" altLang="ko-KR" dirty="0">
                <a:latin typeface="Verdana Pro Cond" panose="020B0606030504040204" pitchFamily="34" charset="0"/>
              </a:rPr>
              <a:t>T </a:t>
            </a:r>
            <a:r>
              <a:rPr lang="ko-KR" altLang="en-US" dirty="0">
                <a:latin typeface="Verdana Pro Cond" panose="020B0606030504040204" pitchFamily="34" charset="0"/>
              </a:rPr>
              <a:t>값을 기반으로 불변 영상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A7E-5C66-48ED-BA76-3C76EE91EA03}"/>
              </a:ext>
            </a:extLst>
          </p:cNvPr>
          <p:cNvSpPr txBox="1"/>
          <p:nvPr/>
        </p:nvSpPr>
        <p:spPr>
          <a:xfrm>
            <a:off x="5639075" y="2277184"/>
            <a:ext cx="6654439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이때에는 계산된 </a:t>
            </a:r>
            <a:r>
              <a:rPr lang="en-US" altLang="ko-KR" dirty="0">
                <a:latin typeface="Verdana Pro Cond" panose="020B0606030504040204" pitchFamily="34" charset="0"/>
              </a:rPr>
              <a:t>T </a:t>
            </a:r>
            <a:r>
              <a:rPr lang="ko-KR" altLang="en-US" dirty="0">
                <a:latin typeface="Verdana Pro Cond" panose="020B0606030504040204" pitchFamily="34" charset="0"/>
              </a:rPr>
              <a:t>값을 이용하여 </a:t>
            </a:r>
            <a:r>
              <a:rPr lang="en-US" altLang="ko-KR" dirty="0">
                <a:latin typeface="Verdana Pro Cond" panose="020B0606030504040204" pitchFamily="34" charset="0"/>
              </a:rPr>
              <a:t>0 ~ 255</a:t>
            </a:r>
            <a:r>
              <a:rPr lang="ko-KR" altLang="en-US" dirty="0">
                <a:latin typeface="Verdana Pro Cond" panose="020B0606030504040204" pitchFamily="34" charset="0"/>
              </a:rPr>
              <a:t>로 정규화해 출력 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42D7B-CAED-4F0C-93E4-1681B107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950" y="0"/>
            <a:ext cx="5495726" cy="46548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FCA7F4-AFE6-4E33-A2CE-E795447F64B0}"/>
              </a:ext>
            </a:extLst>
          </p:cNvPr>
          <p:cNvSpPr txBox="1"/>
          <p:nvPr/>
        </p:nvSpPr>
        <p:spPr>
          <a:xfrm>
            <a:off x="12455399" y="550954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Verdana Pro Cond" panose="020B0606030504040204" pitchFamily="34" charset="0"/>
              </a:rPr>
              <a:t>엔트로피 최소 각도</a:t>
            </a:r>
            <a:endParaRPr lang="en-US" altLang="ko-KR" dirty="0">
              <a:solidFill>
                <a:srgbClr val="FF0000"/>
              </a:solidFill>
              <a:latin typeface="Verdana Pro Cond" panose="020B0606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0C4D5B-B086-4939-9A6C-E66C1684B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364" y="4869823"/>
            <a:ext cx="5283392" cy="44420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DD1223-AB24-47B6-B19E-FC341F5C8227}"/>
              </a:ext>
            </a:extLst>
          </p:cNvPr>
          <p:cNvSpPr txBox="1"/>
          <p:nvPr/>
        </p:nvSpPr>
        <p:spPr>
          <a:xfrm>
            <a:off x="6041364" y="5258316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Verdana Pro Cond" panose="020B0606030504040204" pitchFamily="34" charset="0"/>
              </a:rPr>
              <a:t>엔트로피 최대 각도</a:t>
            </a:r>
            <a:endParaRPr lang="en-US" altLang="ko-KR" dirty="0">
              <a:solidFill>
                <a:srgbClr val="FF0000"/>
              </a:solidFill>
              <a:latin typeface="Verdana Pro Cond" panose="020B060603050404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FCF550-E33D-45ED-B6F4-5948F18BF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5398" y="4897440"/>
            <a:ext cx="5465277" cy="43868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1924C5-10AC-489D-B93D-8C14021A702E}"/>
              </a:ext>
            </a:extLst>
          </p:cNvPr>
          <p:cNvSpPr txBox="1"/>
          <p:nvPr/>
        </p:nvSpPr>
        <p:spPr>
          <a:xfrm>
            <a:off x="12424950" y="5330936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Verdana Pro Cond" panose="020B0606030504040204" pitchFamily="34" charset="0"/>
              </a:rPr>
              <a:t>각도</a:t>
            </a:r>
            <a:r>
              <a:rPr lang="en-US" altLang="ko-KR" dirty="0">
                <a:solidFill>
                  <a:srgbClr val="FF0000"/>
                </a:solidFill>
                <a:latin typeface="Verdana Pro Cond" panose="020B0606030504040204" pitchFamily="34" charset="0"/>
              </a:rPr>
              <a:t>: 150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3D85BFE-BC2D-445D-B7FF-9391074D4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576" y="4943466"/>
            <a:ext cx="3633942" cy="3901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EC05C6-B5A4-466E-9E14-61C0D3693F1A}"/>
              </a:ext>
            </a:extLst>
          </p:cNvPr>
          <p:cNvSpPr txBox="1"/>
          <p:nvPr/>
        </p:nvSpPr>
        <p:spPr>
          <a:xfrm>
            <a:off x="1140576" y="5127645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Verdana Pro Cond" panose="020B0606030504040204" pitchFamily="34" charset="0"/>
              </a:rPr>
              <a:t>각도</a:t>
            </a:r>
            <a:r>
              <a:rPr lang="en-US" altLang="ko-KR" dirty="0">
                <a:solidFill>
                  <a:srgbClr val="FF0000"/>
                </a:solidFill>
                <a:latin typeface="Verdana Pro Cond" panose="020B0606030504040204" pitchFamily="34" charset="0"/>
              </a:rPr>
              <a:t>: 150</a:t>
            </a:r>
          </a:p>
        </p:txBody>
      </p:sp>
    </p:spTree>
    <p:extLst>
      <p:ext uri="{BB962C8B-B14F-4D97-AF65-F5344CB8AC3E}">
        <p14:creationId xmlns:p14="http://schemas.microsoft.com/office/powerpoint/2010/main" val="195110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48064-9CF1-4102-9A42-3EBF8AA56BE9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F80B-3B1B-4EC3-93BA-B7BF82DC335B}"/>
              </a:ext>
            </a:extLst>
          </p:cNvPr>
          <p:cNvSpPr txBox="1"/>
          <p:nvPr/>
        </p:nvSpPr>
        <p:spPr>
          <a:xfrm>
            <a:off x="993614" y="2865799"/>
            <a:ext cx="42845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그림자 경계 검출 미흡 사항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6DB71-70DC-4DC1-AE71-0FB36AFE39F7}"/>
              </a:ext>
            </a:extLst>
          </p:cNvPr>
          <p:cNvSpPr txBox="1"/>
          <p:nvPr/>
        </p:nvSpPr>
        <p:spPr>
          <a:xfrm>
            <a:off x="5835650" y="336550"/>
            <a:ext cx="58610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4F36A-FD16-447B-8842-D2F5531AD86B}"/>
              </a:ext>
            </a:extLst>
          </p:cNvPr>
          <p:cNvSpPr txBox="1"/>
          <p:nvPr/>
        </p:nvSpPr>
        <p:spPr>
          <a:xfrm>
            <a:off x="5758043" y="235455"/>
            <a:ext cx="6016263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계산된 불변 영상과 원본 영상에서 </a:t>
            </a:r>
            <a:r>
              <a:rPr lang="en-US" altLang="ko-KR" dirty="0">
                <a:latin typeface="Verdana Pro Cond" panose="020B0606030504040204" pitchFamily="34" charset="0"/>
              </a:rPr>
              <a:t>Canny</a:t>
            </a:r>
            <a:r>
              <a:rPr lang="ko-KR" altLang="en-US" dirty="0">
                <a:latin typeface="Verdana Pro Cond" panose="020B0606030504040204" pitchFamily="34" charset="0"/>
              </a:rPr>
              <a:t>를 통해 경계를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찾고 </a:t>
            </a:r>
            <a:r>
              <a:rPr lang="en-US" altLang="ko-KR" dirty="0">
                <a:latin typeface="Verdana Pro Cond" panose="020B0606030504040204" pitchFamily="34" charset="0"/>
              </a:rPr>
              <a:t>XOR </a:t>
            </a:r>
            <a:r>
              <a:rPr lang="ko-KR" altLang="en-US" dirty="0">
                <a:latin typeface="Verdana Pro Cond" panose="020B0606030504040204" pitchFamily="34" charset="0"/>
              </a:rPr>
              <a:t>연산을 통해 그림자의 경계를 찾음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89B292-42ED-4799-960C-23D4BDFC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494" y="1270070"/>
            <a:ext cx="4153030" cy="3349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391740-0E1D-4A8F-AFF5-CD6559510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30" y="1237695"/>
            <a:ext cx="2105824" cy="3417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968097-3D9B-49EB-A262-DE575D9B4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824" y="5143500"/>
            <a:ext cx="4690648" cy="38226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7A2179-3751-451F-924A-D4F65F83D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523" y="5143370"/>
            <a:ext cx="4702781" cy="38226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C08F2D-E88A-4D1D-BA35-A6EBEBB27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2354" y="5143501"/>
            <a:ext cx="4702781" cy="38295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F89010-7915-40A6-9685-77353B345190}"/>
              </a:ext>
            </a:extLst>
          </p:cNvPr>
          <p:cNvSpPr txBox="1"/>
          <p:nvPr/>
        </p:nvSpPr>
        <p:spPr>
          <a:xfrm>
            <a:off x="12135612" y="186149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Canny</a:t>
            </a:r>
            <a:r>
              <a:rPr lang="ko-KR" altLang="en-US" dirty="0">
                <a:latin typeface="Verdana Pro Cond" panose="020B0606030504040204" pitchFamily="34" charset="0"/>
              </a:rPr>
              <a:t>로 구한 </a:t>
            </a:r>
            <a:r>
              <a:rPr lang="en-US" altLang="ko-KR" dirty="0">
                <a:latin typeface="Verdana Pro Cond" panose="020B0606030504040204" pitchFamily="34" charset="0"/>
              </a:rPr>
              <a:t>edge</a:t>
            </a:r>
            <a:r>
              <a:rPr lang="ko-KR" altLang="en-US" dirty="0">
                <a:latin typeface="Verdana Pro Cond" panose="020B0606030504040204" pitchFamily="34" charset="0"/>
              </a:rPr>
              <a:t>와 원본 영상에 존재하는 </a:t>
            </a:r>
            <a:r>
              <a:rPr lang="en-US" altLang="ko-KR" dirty="0">
                <a:latin typeface="Verdana Pro Cond" panose="020B0606030504040204" pitchFamily="34" charset="0"/>
              </a:rPr>
              <a:t>edge</a:t>
            </a:r>
            <a:r>
              <a:rPr lang="ko-KR" altLang="en-US" dirty="0">
                <a:latin typeface="Verdana Pro Cond" panose="020B0606030504040204" pitchFamily="34" charset="0"/>
              </a:rPr>
              <a:t>가 일치하지 않는 부분이 많아 </a:t>
            </a:r>
            <a:r>
              <a:rPr lang="en-US" altLang="ko-KR" dirty="0">
                <a:latin typeface="Verdana Pro Cond" panose="020B0606030504040204" pitchFamily="34" charset="0"/>
              </a:rPr>
              <a:t>morphology </a:t>
            </a:r>
            <a:r>
              <a:rPr lang="ko-KR" altLang="en-US" dirty="0">
                <a:latin typeface="Verdana Pro Cond" panose="020B0606030504040204" pitchFamily="34" charset="0"/>
              </a:rPr>
              <a:t>연산을 수행했지만 적절한 값을 찾지 못함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몇가지 영상에 대해서는 올바르게 수행되지 않음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FE372D0-405B-4B5E-A1F0-09CE71373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35612" y="2070583"/>
            <a:ext cx="2925420" cy="24756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FD5B01-0142-45C3-8ACC-5BB62183B0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2811" y="2070583"/>
            <a:ext cx="2910268" cy="247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28BF6-7480-4D0C-8CB0-61987740AFED}"/>
              </a:ext>
            </a:extLst>
          </p:cNvPr>
          <p:cNvSpPr txBox="1"/>
          <p:nvPr/>
        </p:nvSpPr>
        <p:spPr>
          <a:xfrm>
            <a:off x="444500" y="4984750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Franklin Gothic Heavy" panose="020B0903020102020204" pitchFamily="34" charset="0"/>
              </a:rPr>
              <a:t>LAB </a:t>
            </a:r>
            <a:r>
              <a:rPr lang="ko-KR" altLang="en-US" sz="2800" dirty="0">
                <a:latin typeface="Franklin Gothic Heavy" panose="020B0903020102020204" pitchFamily="34" charset="0"/>
              </a:rPr>
              <a:t>색 공간을 적용한 그림자 제거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F5947-EDB2-49FF-9187-1BEECE002DFF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F91E9-D757-4F1C-A8A0-A2BF9906D46B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LAB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공간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6034F5-D60F-4696-B795-7170A825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324" y="188929"/>
            <a:ext cx="5895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F4AF1-3370-4B9B-B3DC-8588569BC804}"/>
              </a:ext>
            </a:extLst>
          </p:cNvPr>
          <p:cNvSpPr txBox="1"/>
          <p:nvPr/>
        </p:nvSpPr>
        <p:spPr>
          <a:xfrm>
            <a:off x="5758043" y="782792"/>
            <a:ext cx="6016263" cy="294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LAB </a:t>
            </a:r>
            <a:r>
              <a:rPr lang="ko-KR" altLang="en-US" dirty="0">
                <a:latin typeface="Verdana Pro Cond" panose="020B0606030504040204" pitchFamily="34" charset="0"/>
              </a:rPr>
              <a:t>공간은 </a:t>
            </a:r>
            <a:r>
              <a:rPr lang="en-US" altLang="ko-KR" dirty="0">
                <a:latin typeface="Verdana Pro Cond" panose="020B0606030504040204" pitchFamily="34" charset="0"/>
              </a:rPr>
              <a:t>Lightness </a:t>
            </a:r>
            <a:r>
              <a:rPr lang="ko-KR" altLang="en-US" dirty="0">
                <a:latin typeface="Verdana Pro Cond" panose="020B0606030504040204" pitchFamily="34" charset="0"/>
              </a:rPr>
              <a:t>채널과 </a:t>
            </a:r>
            <a:r>
              <a:rPr lang="en-US" altLang="ko-KR" dirty="0">
                <a:latin typeface="Verdana Pro Cond" panose="020B0606030504040204" pitchFamily="34" charset="0"/>
              </a:rPr>
              <a:t>A, B </a:t>
            </a:r>
            <a:r>
              <a:rPr lang="ko-KR" altLang="en-US" dirty="0">
                <a:latin typeface="Verdana Pro Cond" panose="020B0606030504040204" pitchFamily="34" charset="0"/>
              </a:rPr>
              <a:t>채널로 구성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L</a:t>
            </a:r>
            <a:r>
              <a:rPr lang="ko-KR" altLang="en-US" dirty="0">
                <a:latin typeface="Verdana Pro Cond" panose="020B0606030504040204" pitchFamily="34" charset="0"/>
              </a:rPr>
              <a:t>은 밝기를 나타내고 </a:t>
            </a:r>
            <a:r>
              <a:rPr lang="en-US" altLang="ko-KR" dirty="0">
                <a:latin typeface="Verdana Pro Cond" panose="020B0606030504040204" pitchFamily="34" charset="0"/>
              </a:rPr>
              <a:t>A</a:t>
            </a:r>
            <a:r>
              <a:rPr lang="ko-KR" altLang="en-US" dirty="0">
                <a:latin typeface="Verdana Pro Cond" panose="020B0606030504040204" pitchFamily="34" charset="0"/>
              </a:rPr>
              <a:t>와 </a:t>
            </a:r>
            <a:r>
              <a:rPr lang="en-US" altLang="ko-KR" dirty="0">
                <a:latin typeface="Verdana Pro Cond" panose="020B0606030504040204" pitchFamily="34" charset="0"/>
              </a:rPr>
              <a:t>B</a:t>
            </a:r>
            <a:r>
              <a:rPr lang="ko-KR" altLang="en-US" dirty="0">
                <a:latin typeface="Verdana Pro Cond" panose="020B0606030504040204" pitchFamily="34" charset="0"/>
              </a:rPr>
              <a:t>는 각각 </a:t>
            </a:r>
            <a:r>
              <a:rPr lang="en-US" altLang="ko-KR" dirty="0">
                <a:latin typeface="Verdana Pro Cond" panose="020B0606030504040204" pitchFamily="34" charset="0"/>
              </a:rPr>
              <a:t>Magenta, Yellow </a:t>
            </a:r>
            <a:r>
              <a:rPr lang="ko-KR" altLang="en-US" dirty="0">
                <a:latin typeface="Verdana Pro Cond" panose="020B0606030504040204" pitchFamily="34" charset="0"/>
              </a:rPr>
              <a:t>채널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en-US" altLang="ko-KR" dirty="0" err="1">
                <a:latin typeface="Verdana Pro Cond" panose="020B0606030504040204" pitchFamily="34" charset="0"/>
              </a:rPr>
              <a:t>YCbCr</a:t>
            </a:r>
            <a:r>
              <a:rPr lang="ko-KR" altLang="en-US" dirty="0">
                <a:latin typeface="Verdana Pro Cond" panose="020B0606030504040204" pitchFamily="34" charset="0"/>
              </a:rPr>
              <a:t> 색공간과 유사한 형태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L </a:t>
            </a:r>
            <a:r>
              <a:rPr lang="ko-KR" altLang="en-US" dirty="0">
                <a:latin typeface="Verdana Pro Cond" panose="020B0606030504040204" pitchFamily="34" charset="0"/>
              </a:rPr>
              <a:t>채널은 </a:t>
            </a:r>
            <a:r>
              <a:rPr lang="en-US" altLang="ko-KR" dirty="0">
                <a:latin typeface="Verdana Pro Cond" panose="020B0606030504040204" pitchFamily="34" charset="0"/>
              </a:rPr>
              <a:t>0 ~ 100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A </a:t>
            </a:r>
            <a:r>
              <a:rPr lang="ko-KR" altLang="en-US" dirty="0">
                <a:latin typeface="Verdana Pro Cond" panose="020B0606030504040204" pitchFamily="34" charset="0"/>
              </a:rPr>
              <a:t>채널은 </a:t>
            </a:r>
            <a:r>
              <a:rPr lang="en-US" altLang="ko-KR" dirty="0">
                <a:latin typeface="Verdana Pro Cond" panose="020B0606030504040204" pitchFamily="34" charset="0"/>
              </a:rPr>
              <a:t>-127 ~ 127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B </a:t>
            </a:r>
            <a:r>
              <a:rPr lang="ko-KR" altLang="en-US" dirty="0">
                <a:latin typeface="Verdana Pro Cond" panose="020B0606030504040204" pitchFamily="34" charset="0"/>
              </a:rPr>
              <a:t>채널은 </a:t>
            </a:r>
            <a:r>
              <a:rPr lang="en-US" altLang="ko-KR" dirty="0">
                <a:latin typeface="Verdana Pro Cond" panose="020B0606030504040204" pitchFamily="34" charset="0"/>
              </a:rPr>
              <a:t>-127 ~ 127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35366-FE98-4AC3-A05F-5D33C17D3105}"/>
              </a:ext>
            </a:extLst>
          </p:cNvPr>
          <p:cNvSpPr txBox="1"/>
          <p:nvPr/>
        </p:nvSpPr>
        <p:spPr>
          <a:xfrm>
            <a:off x="5758043" y="5904477"/>
            <a:ext cx="6016263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LAB </a:t>
            </a:r>
            <a:r>
              <a:rPr lang="ko-KR" altLang="en-US" dirty="0">
                <a:latin typeface="Verdana Pro Cond" panose="020B0606030504040204" pitchFamily="34" charset="0"/>
              </a:rPr>
              <a:t>색 공간을 사용하는 이유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LAB </a:t>
            </a:r>
            <a:r>
              <a:rPr lang="ko-KR" altLang="en-US" dirty="0">
                <a:latin typeface="Verdana Pro Cond" panose="020B0606030504040204" pitchFamily="34" charset="0"/>
              </a:rPr>
              <a:t>공간을 사용하면 밝기에 대한 채널을 분석할 수 있음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그림자는 다른 표면에 비해 비교적 어두운 영역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L </a:t>
            </a:r>
            <a:r>
              <a:rPr lang="ko-KR" altLang="en-US" dirty="0">
                <a:latin typeface="Verdana Pro Cond" panose="020B0606030504040204" pitchFamily="34" charset="0"/>
              </a:rPr>
              <a:t>채널을 검사하는 것으로 그림자 영역 판단 가능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1CC79-3273-4A61-91A0-7AEF581F0437}"/>
              </a:ext>
            </a:extLst>
          </p:cNvPr>
          <p:cNvSpPr txBox="1"/>
          <p:nvPr/>
        </p:nvSpPr>
        <p:spPr>
          <a:xfrm>
            <a:off x="12096036" y="5574502"/>
            <a:ext cx="6016263" cy="170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RGB -&gt; LAB </a:t>
            </a:r>
            <a:r>
              <a:rPr lang="ko-KR" altLang="en-US" dirty="0">
                <a:latin typeface="Verdana Pro Cond" panose="020B0606030504040204" pitchFamily="34" charset="0"/>
              </a:rPr>
              <a:t>공간 변형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변환식이 존재하지만</a:t>
            </a:r>
            <a:r>
              <a:rPr lang="en-US" altLang="ko-KR" dirty="0">
                <a:latin typeface="Verdana Pro Cond" panose="020B0606030504040204" pitchFamily="34" charset="0"/>
              </a:rPr>
              <a:t>, OpenCV</a:t>
            </a:r>
            <a:r>
              <a:rPr lang="ko-KR" altLang="en-US" dirty="0">
                <a:latin typeface="Verdana Pro Cond" panose="020B0606030504040204" pitchFamily="34" charset="0"/>
              </a:rPr>
              <a:t>의 </a:t>
            </a:r>
            <a:r>
              <a:rPr lang="en-US" altLang="ko-KR" dirty="0" err="1">
                <a:latin typeface="Verdana Pro Cond" panose="020B0606030504040204" pitchFamily="34" charset="0"/>
              </a:rPr>
              <a:t>cvtColor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사용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OpenCV</a:t>
            </a:r>
            <a:r>
              <a:rPr lang="ko-KR" altLang="en-US" dirty="0">
                <a:latin typeface="Verdana Pro Cond" panose="020B0606030504040204" pitchFamily="34" charset="0"/>
              </a:rPr>
              <a:t>에서는 </a:t>
            </a:r>
            <a:r>
              <a:rPr lang="en-US" altLang="ko-KR" dirty="0">
                <a:latin typeface="Verdana Pro Cond" panose="020B0606030504040204" pitchFamily="34" charset="0"/>
              </a:rPr>
              <a:t>8</a:t>
            </a:r>
            <a:r>
              <a:rPr lang="ko-KR" altLang="en-US" dirty="0">
                <a:latin typeface="Verdana Pro Cond" panose="020B0606030504040204" pitchFamily="34" charset="0"/>
              </a:rPr>
              <a:t>비트 타입에 대해서는 아래와 같이 새로운 범위로 지정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2E6202-33D3-4825-860F-1EC58384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6036" y="7787381"/>
            <a:ext cx="4962525" cy="533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5A7883-FA09-405A-A324-9AF862124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036" y="7400500"/>
            <a:ext cx="5485589" cy="2612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F5947-EDB2-49FF-9187-1BEECE002DFF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F91E9-D757-4F1C-A8A0-A2BF9906D46B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그림자 판단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F4AF1-3370-4B9B-B3DC-8588569BC804}"/>
              </a:ext>
            </a:extLst>
          </p:cNvPr>
          <p:cNvSpPr txBox="1"/>
          <p:nvPr/>
        </p:nvSpPr>
        <p:spPr>
          <a:xfrm>
            <a:off x="5758042" y="868708"/>
            <a:ext cx="6016263" cy="336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A</a:t>
            </a:r>
            <a:r>
              <a:rPr lang="ko-KR" altLang="en-US" dirty="0">
                <a:latin typeface="Verdana Pro Cond" panose="020B0606030504040204" pitchFamily="34" charset="0"/>
              </a:rPr>
              <a:t>와 </a:t>
            </a:r>
            <a:r>
              <a:rPr lang="en-US" altLang="ko-KR" dirty="0">
                <a:latin typeface="Verdana Pro Cond" panose="020B0606030504040204" pitchFamily="34" charset="0"/>
              </a:rPr>
              <a:t>B</a:t>
            </a:r>
            <a:r>
              <a:rPr lang="ko-KR" altLang="en-US" dirty="0">
                <a:latin typeface="Verdana Pro Cond" panose="020B0606030504040204" pitchFamily="34" charset="0"/>
              </a:rPr>
              <a:t> 채널의 평균의 합에 대해 그림자 검출 방식의 차이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A + B &lt;= 256</a:t>
            </a:r>
            <a:r>
              <a:rPr lang="ko-KR" altLang="en-US" dirty="0">
                <a:latin typeface="Verdana Pro Cond" panose="020B0606030504040204" pitchFamily="34" charset="0"/>
              </a:rPr>
              <a:t>인 경우와 아닌 경우 방법이 나뉨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A + B &lt;= 256</a:t>
            </a:r>
            <a:r>
              <a:rPr lang="ko-KR" altLang="en-US" dirty="0">
                <a:latin typeface="Verdana Pro Cond" panose="020B0606030504040204" pitchFamily="34" charset="0"/>
              </a:rPr>
              <a:t>인 경우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L &lt; L </a:t>
            </a:r>
            <a:r>
              <a:rPr lang="ko-KR" altLang="en-US" dirty="0">
                <a:latin typeface="Verdana Pro Cond" panose="020B0606030504040204" pitchFamily="34" charset="0"/>
              </a:rPr>
              <a:t>채널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평균 </a:t>
            </a:r>
            <a:r>
              <a:rPr lang="en-US" altLang="ko-KR" dirty="0">
                <a:latin typeface="Verdana Pro Cond" panose="020B0606030504040204" pitchFamily="34" charset="0"/>
              </a:rPr>
              <a:t>– L </a:t>
            </a:r>
            <a:r>
              <a:rPr lang="ko-KR" altLang="en-US" dirty="0">
                <a:latin typeface="Verdana Pro Cond" panose="020B0606030504040204" pitchFamily="34" charset="0"/>
              </a:rPr>
              <a:t>채널 표준편차 </a:t>
            </a:r>
            <a:r>
              <a:rPr lang="en-US" altLang="ko-KR" dirty="0">
                <a:latin typeface="Verdana Pro Cond" panose="020B0606030504040204" pitchFamily="34" charset="0"/>
              </a:rPr>
              <a:t>/ 3 </a:t>
            </a:r>
            <a:r>
              <a:rPr lang="ko-KR" altLang="en-US" dirty="0">
                <a:latin typeface="Verdana Pro Cond" panose="020B0606030504040204" pitchFamily="34" charset="0"/>
              </a:rPr>
              <a:t>인 경우 그림자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A + B &gt;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256</a:t>
            </a:r>
            <a:r>
              <a:rPr lang="ko-KR" altLang="en-US" dirty="0">
                <a:latin typeface="Verdana Pro Cond" panose="020B0606030504040204" pitchFamily="34" charset="0"/>
              </a:rPr>
              <a:t>인 경우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L</a:t>
            </a:r>
            <a:r>
              <a:rPr lang="ko-KR" altLang="en-US" dirty="0">
                <a:latin typeface="Verdana Pro Cond" panose="020B0606030504040204" pitchFamily="34" charset="0"/>
              </a:rPr>
              <a:t> 채널 </a:t>
            </a:r>
            <a:r>
              <a:rPr lang="en-US" altLang="ko-KR" dirty="0">
                <a:latin typeface="Verdana Pro Cond" panose="020B0606030504040204" pitchFamily="34" charset="0"/>
              </a:rPr>
              <a:t>+ B </a:t>
            </a:r>
            <a:r>
              <a:rPr lang="ko-KR" altLang="en-US" dirty="0">
                <a:latin typeface="Verdana Pro Cond" panose="020B0606030504040204" pitchFamily="34" charset="0"/>
              </a:rPr>
              <a:t>채널 </a:t>
            </a:r>
            <a:r>
              <a:rPr lang="en-US" altLang="ko-KR" dirty="0">
                <a:latin typeface="Verdana Pro Cond" panose="020B0606030504040204" pitchFamily="34" charset="0"/>
              </a:rPr>
              <a:t>&lt; M </a:t>
            </a:r>
            <a:r>
              <a:rPr lang="ko-KR" altLang="en-US" dirty="0">
                <a:latin typeface="Verdana Pro Cond" panose="020B0606030504040204" pitchFamily="34" charset="0"/>
              </a:rPr>
              <a:t>인 경우 그림자 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M</a:t>
            </a:r>
            <a:r>
              <a:rPr lang="ko-KR" altLang="en-US" dirty="0">
                <a:latin typeface="Verdana Pro Cond" panose="020B0606030504040204" pitchFamily="34" charset="0"/>
              </a:rPr>
              <a:t>은 영상마다 다르게 적용됨</a:t>
            </a:r>
            <a:r>
              <a:rPr lang="en-US" altLang="ko-KR" dirty="0">
                <a:latin typeface="Verdana Pro Cond" panose="020B0606030504040204" pitchFamily="34" charset="0"/>
              </a:rPr>
              <a:t>. </a:t>
            </a:r>
            <a:r>
              <a:rPr lang="ko-KR" altLang="en-US">
                <a:latin typeface="Verdana Pro Cond" panose="020B0606030504040204" pitchFamily="34" charset="0"/>
              </a:rPr>
              <a:t>이것에 대해서는 아직 판단하지 못함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C13C5-45A5-44D1-9629-D3F60E465666}"/>
              </a:ext>
            </a:extLst>
          </p:cNvPr>
          <p:cNvSpPr txBox="1"/>
          <p:nvPr/>
        </p:nvSpPr>
        <p:spPr>
          <a:xfrm>
            <a:off x="12096035" y="1570380"/>
            <a:ext cx="6016263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L </a:t>
            </a:r>
            <a:r>
              <a:rPr lang="ko-KR" altLang="en-US" dirty="0">
                <a:latin typeface="Verdana Pro Cond" panose="020B0606030504040204" pitchFamily="34" charset="0"/>
              </a:rPr>
              <a:t>채널은 </a:t>
            </a:r>
            <a:r>
              <a:rPr lang="en-US" altLang="ko-KR" dirty="0">
                <a:latin typeface="Verdana Pro Cond" panose="020B0606030504040204" pitchFamily="34" charset="0"/>
              </a:rPr>
              <a:t>0 ~ 100 </a:t>
            </a:r>
            <a:r>
              <a:rPr lang="ko-KR" altLang="en-US" dirty="0">
                <a:latin typeface="Verdana Pro Cond" panose="020B0606030504040204" pitchFamily="34" charset="0"/>
              </a:rPr>
              <a:t>범위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다시 전처리를 통해 계산을 수행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1597E7-22A0-4AA2-A592-92647D4C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839" y="4891888"/>
            <a:ext cx="6016264" cy="22243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6FDF9E-9D19-4A21-B6BE-C58199DB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2872" y="4842023"/>
            <a:ext cx="5999426" cy="43326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29DFDF-FC5B-4804-B030-906B5C787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839" y="7184818"/>
            <a:ext cx="6016264" cy="21720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EEF672-5082-406C-A0F2-EE97E70CB3AE}"/>
              </a:ext>
            </a:extLst>
          </p:cNvPr>
          <p:cNvSpPr txBox="1"/>
          <p:nvPr/>
        </p:nvSpPr>
        <p:spPr>
          <a:xfrm>
            <a:off x="516096" y="6004039"/>
            <a:ext cx="6016263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그림자 영역은 잘 검출됨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그러나 영상에 색체가 어두운 계통이 있다면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  </a:t>
            </a:r>
            <a:r>
              <a:rPr lang="ko-KR" altLang="en-US" dirty="0">
                <a:latin typeface="Verdana Pro Cond" panose="020B0606030504040204" pitchFamily="34" charset="0"/>
              </a:rPr>
              <a:t>그 부분도 그림자로 인식되는 경향이 있음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6E5DF4-98E6-40A6-881A-255C9EB54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1285" y="2460427"/>
            <a:ext cx="5439735" cy="4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A7936-BDCB-4FD7-B5B3-387FBA39CDD1}"/>
              </a:ext>
            </a:extLst>
          </p:cNvPr>
          <p:cNvSpPr txBox="1"/>
          <p:nvPr/>
        </p:nvSpPr>
        <p:spPr>
          <a:xfrm>
            <a:off x="5088096" y="1033139"/>
            <a:ext cx="11272913" cy="21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Entropy</a:t>
            </a:r>
            <a:r>
              <a:rPr lang="ko-KR" altLang="en-US" dirty="0">
                <a:latin typeface="Verdana Pro Cond" panose="020B0606030504040204" pitchFamily="34" charset="0"/>
              </a:rPr>
              <a:t>로 그림자를 검출하는 방법은 비교적 정확하지만 일부 영상에서 올바르지 못한 불변영상이 구해지고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이후 원본 영상과의 비교 과정에서 적절한 방법을 찾지 못함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Verdana Pro Cond" panose="020B060603050404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Verdana Pro Cond" panose="020B0606030504040204" pitchFamily="34" charset="0"/>
              </a:rPr>
              <a:t>LAB </a:t>
            </a:r>
            <a:r>
              <a:rPr lang="ko-KR" altLang="en-US" dirty="0">
                <a:latin typeface="Verdana Pro Cond" panose="020B0606030504040204" pitchFamily="34" charset="0"/>
              </a:rPr>
              <a:t>공간으로 그림자를 검출하는 방법은 빠르고 그림자 부분은 정확하게 검출하지만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그 이외의 다른 부분도 그림자로 검출될 가능성이 높음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DA7027-14F9-4219-8C62-1D2D1A43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58" y="6111859"/>
            <a:ext cx="65341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09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코너 검출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300708"/>
            <a:ext cx="5652097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코너</a:t>
            </a:r>
            <a:r>
              <a:rPr lang="en-US" altLang="ko-KR" dirty="0">
                <a:latin typeface="Verdana Pro Cond" panose="020B0606030504040204" pitchFamily="34" charset="0"/>
              </a:rPr>
              <a:t>: </a:t>
            </a:r>
            <a:r>
              <a:rPr lang="ko-KR" altLang="en-US" dirty="0">
                <a:latin typeface="Verdana Pro Cond" panose="020B0606030504040204" pitchFamily="34" charset="0"/>
              </a:rPr>
              <a:t>에지의 방향이 급격하게 변하는 부분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코너 검출 방법으로 </a:t>
            </a:r>
            <a:r>
              <a:rPr lang="ko-KR" altLang="en-US" dirty="0" err="1">
                <a:latin typeface="Verdana Pro Cond" panose="020B0606030504040204" pitchFamily="34" charset="0"/>
              </a:rPr>
              <a:t>해리스</a:t>
            </a:r>
            <a:r>
              <a:rPr lang="ko-KR" altLang="en-US" dirty="0">
                <a:latin typeface="Verdana Pro Cond" panose="020B0606030504040204" pitchFamily="34" charset="0"/>
              </a:rPr>
              <a:t> 코너 검출 방법 존재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04EBB-83A7-493E-9754-08C154D60AAF}"/>
                  </a:ext>
                </a:extLst>
              </p:cNvPr>
              <p:cNvSpPr txBox="1"/>
              <p:nvPr/>
            </p:nvSpPr>
            <p:spPr>
              <a:xfrm>
                <a:off x="5403551" y="1170049"/>
                <a:ext cx="6345568" cy="781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04EBB-83A7-493E-9754-08C154D60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51" y="1170049"/>
                <a:ext cx="6345568" cy="781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C9FC1B-3A7B-4A13-B349-DDBC1949EFFA}"/>
                  </a:ext>
                </a:extLst>
              </p:cNvPr>
              <p:cNvSpPr txBox="1"/>
              <p:nvPr/>
            </p:nvSpPr>
            <p:spPr>
              <a:xfrm>
                <a:off x="5750286" y="1949087"/>
                <a:ext cx="5652097" cy="1698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Verdana Pro Cond" panose="020B060603050404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>
                    <a:latin typeface="Verdana Pro Cond" panose="020B0606030504040204" pitchFamily="34" charset="0"/>
                  </a:rPr>
                  <a:t>: (</a:t>
                </a:r>
                <a:r>
                  <a:rPr lang="en-US" altLang="ko-KR" dirty="0" err="1">
                    <a:latin typeface="Verdana Pro Cond" panose="020B0606030504040204" pitchFamily="34" charset="0"/>
                  </a:rPr>
                  <a:t>x,y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)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Verdana Pro Cond" panose="020B0606030504040204" pitchFamily="34" charset="0"/>
                  </a:rPr>
                  <a:t>와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dirty="0">
                    <a:latin typeface="Verdana Pro Cond" panose="020B0606030504040204" pitchFamily="34" charset="0"/>
                  </a:rPr>
                  <a:t>y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만큼 떨어진 픽셀과의</a:t>
                </a:r>
                <a:endParaRPr lang="en-US" altLang="ko-KR" dirty="0">
                  <a:latin typeface="Verdana Pro Cond" panose="020B060603050404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Verdana Pro Cond" panose="020B0606030504040204" pitchFamily="34" charset="0"/>
                  </a:rPr>
                  <a:t>                   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밝기 차이</a:t>
                </a:r>
                <a:endParaRPr lang="en-US" altLang="ko-KR" dirty="0">
                  <a:latin typeface="Verdana Pro Cond" panose="020B060603050404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Verdana Pro Cond" panose="020B0606030504040204" pitchFamily="34" charset="0"/>
                  </a:rPr>
                  <a:t>- w(</a:t>
                </a:r>
                <a:r>
                  <a:rPr lang="en-US" altLang="ko-KR" dirty="0" err="1">
                    <a:latin typeface="Verdana Pro Cond" panose="020B0606030504040204" pitchFamily="34" charset="0"/>
                  </a:rPr>
                  <a:t>x,y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)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는 균일한 값을 갖는 사각형 윈도우 </a:t>
                </a:r>
                <a:r>
                  <a:rPr lang="en-US" altLang="ko-KR" dirty="0">
                    <a:latin typeface="Verdana Pro Cond" panose="020B0606030504040204" pitchFamily="34" charset="0"/>
                  </a:rPr>
                  <a:t>or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Verdana Pro Cond" panose="020B0606030504040204" pitchFamily="34" charset="0"/>
                  </a:rPr>
                  <a:t>  </a:t>
                </a:r>
                <a:r>
                  <a:rPr lang="ko-KR" altLang="en-US" dirty="0" err="1">
                    <a:latin typeface="Verdana Pro Cond" panose="020B0606030504040204" pitchFamily="34" charset="0"/>
                  </a:rPr>
                  <a:t>가우시안</a:t>
                </a:r>
                <a:r>
                  <a:rPr lang="ko-KR" altLang="en-US" dirty="0">
                    <a:latin typeface="Verdana Pro Cond" panose="020B0606030504040204" pitchFamily="34" charset="0"/>
                  </a:rPr>
                  <a:t> 형태의 가중치를 갖는 윈도우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C9FC1B-3A7B-4A13-B349-DDBC194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6" y="1949087"/>
                <a:ext cx="5652097" cy="1698285"/>
              </a:xfrm>
              <a:prstGeom prst="rect">
                <a:avLst/>
              </a:prstGeom>
              <a:blipFill>
                <a:blip r:embed="rId5"/>
                <a:stretch>
                  <a:fillRect l="-863" b="-5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C68BE17-76A7-4000-876D-AF40648AE6EA}"/>
              </a:ext>
            </a:extLst>
          </p:cNvPr>
          <p:cNvSpPr txBox="1"/>
          <p:nvPr/>
        </p:nvSpPr>
        <p:spPr>
          <a:xfrm>
            <a:off x="12297350" y="300708"/>
            <a:ext cx="5652097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E </a:t>
            </a:r>
            <a:r>
              <a:rPr lang="ko-KR" altLang="en-US" dirty="0">
                <a:latin typeface="Verdana Pro Cond" panose="020B0606030504040204" pitchFamily="34" charset="0"/>
              </a:rPr>
              <a:t>가 모든 방향에서 그 값이 크게 나타나는지를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검사하기 위해 테일러 급수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 err="1">
                <a:latin typeface="Verdana Pro Cond" panose="020B0606030504040204" pitchFamily="34" charset="0"/>
              </a:rPr>
              <a:t>고윳값</a:t>
            </a:r>
            <a:r>
              <a:rPr lang="ko-KR" altLang="en-US" dirty="0">
                <a:latin typeface="Verdana Pro Cond" panose="020B0606030504040204" pitchFamily="34" charset="0"/>
              </a:rPr>
              <a:t> 분석 사용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4E019-16AF-43DB-873E-457AD3A9C641}"/>
                  </a:ext>
                </a:extLst>
              </p:cNvPr>
              <p:cNvSpPr txBox="1"/>
              <p:nvPr/>
            </p:nvSpPr>
            <p:spPr>
              <a:xfrm>
                <a:off x="12468460" y="1376003"/>
                <a:ext cx="34644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𝐷𝑒𝑡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4E019-16AF-43DB-873E-457AD3A9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460" y="1376003"/>
                <a:ext cx="3464410" cy="369332"/>
              </a:xfrm>
              <a:prstGeom prst="rect">
                <a:avLst/>
              </a:prstGeom>
              <a:blipFill>
                <a:blip r:embed="rId6"/>
                <a:stretch>
                  <a:fillRect l="-1582" t="-1667" r="-1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0CF403A-4255-40DF-BA9C-B4D9F838BAA4}"/>
              </a:ext>
            </a:extLst>
          </p:cNvPr>
          <p:cNvSpPr txBox="1"/>
          <p:nvPr/>
        </p:nvSpPr>
        <p:spPr>
          <a:xfrm>
            <a:off x="12297350" y="1864597"/>
            <a:ext cx="5652097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Det() -&gt; </a:t>
            </a:r>
            <a:r>
              <a:rPr lang="ko-KR" altLang="en-US" dirty="0">
                <a:latin typeface="Verdana Pro Cond" panose="020B0606030504040204" pitchFamily="34" charset="0"/>
              </a:rPr>
              <a:t>행렬식</a:t>
            </a:r>
            <a:r>
              <a:rPr lang="en-US" altLang="ko-KR" dirty="0">
                <a:latin typeface="Verdana Pro Cond" panose="020B0606030504040204" pitchFamily="34" charset="0"/>
              </a:rPr>
              <a:t>, Tr() -&gt; </a:t>
            </a:r>
            <a:r>
              <a:rPr lang="ko-KR" altLang="en-US" dirty="0" err="1">
                <a:latin typeface="Verdana Pro Cond" panose="020B0606030504040204" pitchFamily="34" charset="0"/>
              </a:rPr>
              <a:t>대각합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09BE0F-1598-4101-9F75-3AA94B267CF3}"/>
                  </a:ext>
                </a:extLst>
              </p:cNvPr>
              <p:cNvSpPr txBox="1"/>
              <p:nvPr/>
            </p:nvSpPr>
            <p:spPr>
              <a:xfrm>
                <a:off x="12468460" y="2431865"/>
                <a:ext cx="3779496" cy="956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09BE0F-1598-4101-9F75-3AA94B26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460" y="2431865"/>
                <a:ext cx="3779496" cy="956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425C7A8-BA9C-4E57-821E-7DD5DBA8E22E}"/>
              </a:ext>
            </a:extLst>
          </p:cNvPr>
          <p:cNvSpPr txBox="1"/>
          <p:nvPr/>
        </p:nvSpPr>
        <p:spPr>
          <a:xfrm>
            <a:off x="12297349" y="3388665"/>
            <a:ext cx="5652097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en-US" altLang="ko-KR" dirty="0" err="1">
                <a:latin typeface="Verdana Pro Cond" panose="020B0606030504040204" pitchFamily="34" charset="0"/>
              </a:rPr>
              <a:t>I_x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en-US" altLang="ko-KR" dirty="0" err="1">
                <a:latin typeface="Verdana Pro Cond" panose="020B0606030504040204" pitchFamily="34" charset="0"/>
              </a:rPr>
              <a:t>I_y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는 </a:t>
            </a:r>
            <a:r>
              <a:rPr lang="en-US" altLang="ko-KR" dirty="0">
                <a:latin typeface="Verdana Pro Cond" panose="020B0606030504040204" pitchFamily="34" charset="0"/>
              </a:rPr>
              <a:t>x </a:t>
            </a:r>
            <a:r>
              <a:rPr lang="ko-KR" altLang="en-US" dirty="0">
                <a:latin typeface="Verdana Pro Cond" panose="020B0606030504040204" pitchFamily="34" charset="0"/>
              </a:rPr>
              <a:t>축</a:t>
            </a:r>
            <a:r>
              <a:rPr lang="en-US" altLang="ko-KR" dirty="0">
                <a:latin typeface="Verdana Pro Cond" panose="020B0606030504040204" pitchFamily="34" charset="0"/>
              </a:rPr>
              <a:t>, y </a:t>
            </a:r>
            <a:r>
              <a:rPr lang="ko-KR" altLang="en-US" dirty="0">
                <a:latin typeface="Verdana Pro Cond" panose="020B0606030504040204" pitchFamily="34" charset="0"/>
              </a:rPr>
              <a:t>축 방향으로 편미분한 결과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R </a:t>
            </a:r>
            <a:r>
              <a:rPr lang="ko-KR" altLang="en-US" dirty="0">
                <a:latin typeface="Verdana Pro Cond" panose="020B0606030504040204" pitchFamily="34" charset="0"/>
              </a:rPr>
              <a:t>값이 </a:t>
            </a:r>
            <a:r>
              <a:rPr lang="en-US" altLang="ko-KR" dirty="0">
                <a:latin typeface="Verdana Pro Cond" panose="020B0606030504040204" pitchFamily="34" charset="0"/>
              </a:rPr>
              <a:t>0</a:t>
            </a:r>
            <a:r>
              <a:rPr lang="ko-KR" altLang="en-US" dirty="0">
                <a:latin typeface="Verdana Pro Cond" panose="020B0606030504040204" pitchFamily="34" charset="0"/>
              </a:rPr>
              <a:t>보다 충분히 큰 양수이면 코너 점 간주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- 0</a:t>
            </a:r>
            <a:r>
              <a:rPr lang="ko-KR" altLang="en-US" dirty="0">
                <a:latin typeface="Verdana Pro Cond" panose="020B0606030504040204" pitchFamily="34" charset="0"/>
              </a:rPr>
              <a:t>에 가까우면 평탄한 영역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ko-KR" altLang="en-US" dirty="0">
                <a:latin typeface="Verdana Pro Cond" panose="020B0606030504040204" pitchFamily="34" charset="0"/>
              </a:rPr>
              <a:t>음수이면 에지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AD2897-7352-45E6-B8B2-8333AF5FC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75" y="4817763"/>
            <a:ext cx="5165643" cy="3761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02034BA-BF41-4BAC-A176-0F82D0B69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4929" y="4817762"/>
            <a:ext cx="6175458" cy="45040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9EC5A1-795F-4219-BF2F-617FCC51B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4519" y="4817763"/>
            <a:ext cx="6345568" cy="45040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09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코너 검출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#2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300708"/>
            <a:ext cx="5652097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해리스</a:t>
            </a:r>
            <a:r>
              <a:rPr lang="ko-KR" altLang="en-US" dirty="0">
                <a:latin typeface="Verdana Pro Cond" panose="020B0606030504040204" pitchFamily="34" charset="0"/>
              </a:rPr>
              <a:t> 코너 검출 </a:t>
            </a: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연산 속도가 느리다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FAST </a:t>
            </a:r>
            <a:r>
              <a:rPr lang="ko-KR" altLang="en-US" dirty="0">
                <a:latin typeface="Verdana Pro Cond" panose="020B0606030504040204" pitchFamily="34" charset="0"/>
              </a:rPr>
              <a:t>코너 검출 방법은 단순한 픽셀 값 비교로 검출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9FC1B-3A7B-4A13-B349-DDBC1949EFFA}"/>
              </a:ext>
            </a:extLst>
          </p:cNvPr>
          <p:cNvSpPr txBox="1"/>
          <p:nvPr/>
        </p:nvSpPr>
        <p:spPr>
          <a:xfrm>
            <a:off x="5750287" y="1468705"/>
            <a:ext cx="5652097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모든 픽셀에 대해서 해당 픽셀을 둘러싸고 있는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</a:t>
            </a:r>
            <a:r>
              <a:rPr lang="en-US" altLang="ko-KR" dirty="0">
                <a:latin typeface="Verdana Pro Cond" panose="020B0606030504040204" pitchFamily="34" charset="0"/>
              </a:rPr>
              <a:t>16</a:t>
            </a:r>
            <a:r>
              <a:rPr lang="ko-KR" altLang="en-US" dirty="0">
                <a:latin typeface="Verdana Pro Cond" panose="020B0606030504040204" pitchFamily="34" charset="0"/>
              </a:rPr>
              <a:t>개의 주변 픽셀과 밝기를 비교하여 코너 여부 판별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해당 픽셀보다 충분히 밝거나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또는 충분히 어두운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  </a:t>
            </a:r>
            <a:r>
              <a:rPr lang="ko-KR" altLang="en-US" dirty="0">
                <a:latin typeface="Verdana Pro Cond" panose="020B0606030504040204" pitchFamily="34" charset="0"/>
              </a:rPr>
              <a:t>픽셀이 아홉 개 이상 연속으로 존재하면 코너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비최대</a:t>
            </a:r>
            <a:r>
              <a:rPr lang="ko-KR" altLang="en-US" dirty="0">
                <a:latin typeface="Verdana Pro Cond" panose="020B0606030504040204" pitchFamily="34" charset="0"/>
              </a:rPr>
              <a:t> 억제 작업을 추가적으로 수행하는 것이 좋다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16</a:t>
            </a:r>
            <a:r>
              <a:rPr lang="ko-KR" altLang="en-US" dirty="0">
                <a:latin typeface="Verdana Pro Cond" panose="020B0606030504040204" pitchFamily="34" charset="0"/>
              </a:rPr>
              <a:t>개 점과의 픽셀 값 차이 합을 코너 점수로 정의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4324A2-79A8-4353-A47E-9DEAB784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562" y="713458"/>
            <a:ext cx="6012611" cy="27980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423CD7-47AC-4F39-84CA-8E76E6E20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98" y="4851400"/>
            <a:ext cx="6328185" cy="4514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3A3EE6-9587-4DFB-9B1D-7ACAC4700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4850442"/>
            <a:ext cx="6163657" cy="45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09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특징점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300708"/>
            <a:ext cx="5652097" cy="169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영상 내 코너는 회전에 의해서는 특징점이지만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크기 변환에 대해서는 특징점이 아니다</a:t>
            </a:r>
            <a:r>
              <a:rPr lang="en-US" altLang="ko-KR" dirty="0">
                <a:latin typeface="Verdana Pro Cond" panose="020B0606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ko-KR" altLang="en-US" dirty="0">
                <a:latin typeface="Verdana Pro Cond" panose="020B0606030504040204" pitchFamily="34" charset="0"/>
              </a:rPr>
              <a:t>크기가 다른 영상에서도 크기 불변 특징 알고리즘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: SIFT</a:t>
            </a:r>
            <a:endParaRPr lang="ko-KR" altLang="en-US" dirty="0">
              <a:latin typeface="Verdana Pro Cond" panose="020B0606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ED5607-03DE-4790-A07D-A9CB29DC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599" y="172687"/>
            <a:ext cx="6163657" cy="45041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52FA5D-2948-4505-8CEB-B213B91240DB}"/>
              </a:ext>
            </a:extLst>
          </p:cNvPr>
          <p:cNvSpPr txBox="1"/>
          <p:nvPr/>
        </p:nvSpPr>
        <p:spPr>
          <a:xfrm>
            <a:off x="5750286" y="1985380"/>
            <a:ext cx="5652097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크기 불변 특징점을 위해 스케일 스페이스 구성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스케일 스페이스</a:t>
            </a:r>
            <a:r>
              <a:rPr lang="en-US" altLang="ko-KR" dirty="0">
                <a:latin typeface="Verdana Pro Cond" panose="020B0606030504040204" pitchFamily="34" charset="0"/>
              </a:rPr>
              <a:t>: </a:t>
            </a:r>
            <a:r>
              <a:rPr lang="ko-KR" altLang="en-US" dirty="0">
                <a:latin typeface="Verdana Pro Cond" panose="020B0606030504040204" pitchFamily="34" charset="0"/>
              </a:rPr>
              <a:t>영상에 다양한 표준 편차를 적용한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                           </a:t>
            </a:r>
            <a:r>
              <a:rPr lang="ko-KR" altLang="en-US" dirty="0" err="1">
                <a:latin typeface="Verdana Pro Cond" panose="020B0606030504040204" pitchFamily="34" charset="0"/>
              </a:rPr>
              <a:t>가우시안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블러링</a:t>
            </a:r>
            <a:r>
              <a:rPr lang="ko-KR" altLang="en-US" dirty="0">
                <a:latin typeface="Verdana Pro Cond" panose="020B0606030504040204" pitchFamily="34" charset="0"/>
              </a:rPr>
              <a:t> 영상 집합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이후 영상 크기를 </a:t>
            </a:r>
            <a:r>
              <a:rPr lang="en-US" altLang="ko-KR" dirty="0">
                <a:latin typeface="Verdana Pro Cond" panose="020B0606030504040204" pitchFamily="34" charset="0"/>
              </a:rPr>
              <a:t>½ </a:t>
            </a:r>
            <a:r>
              <a:rPr lang="ko-KR" altLang="en-US" dirty="0">
                <a:latin typeface="Verdana Pro Cond" panose="020B0606030504040204" pitchFamily="34" charset="0"/>
              </a:rPr>
              <a:t>하여 다른 집합 구성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인접한 </a:t>
            </a:r>
            <a:r>
              <a:rPr lang="ko-KR" altLang="en-US" dirty="0" err="1">
                <a:latin typeface="Verdana Pro Cond" panose="020B0606030504040204" pitchFamily="34" charset="0"/>
              </a:rPr>
              <a:t>가우시안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블러링</a:t>
            </a:r>
            <a:r>
              <a:rPr lang="ko-KR" altLang="en-US" dirty="0">
                <a:latin typeface="Verdana Pro Cond" panose="020B0606030504040204" pitchFamily="34" charset="0"/>
              </a:rPr>
              <a:t> 영상끼리 </a:t>
            </a:r>
            <a:r>
              <a:rPr lang="ko-KR" altLang="en-US" dirty="0" err="1">
                <a:latin typeface="Verdana Pro Cond" panose="020B0606030504040204" pitchFamily="34" charset="0"/>
              </a:rPr>
              <a:t>차영상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en-US" altLang="ko-KR" dirty="0">
                <a:latin typeface="Verdana Pro Cond" panose="020B0606030504040204" pitchFamily="34" charset="0"/>
              </a:rPr>
              <a:t>-&gt; </a:t>
            </a:r>
            <a:r>
              <a:rPr lang="en-US" altLang="ko-KR" dirty="0" err="1">
                <a:latin typeface="Verdana Pro Cond" panose="020B0606030504040204" pitchFamily="34" charset="0"/>
              </a:rPr>
              <a:t>DoG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en-US" altLang="ko-KR" dirty="0" err="1">
                <a:latin typeface="Verdana Pro Cond" panose="020B0606030504040204" pitchFamily="34" charset="0"/>
              </a:rPr>
              <a:t>DoG</a:t>
            </a:r>
            <a:r>
              <a:rPr lang="en-US" altLang="ko-KR" dirty="0">
                <a:latin typeface="Verdana Pro Cond" panose="020B0606030504040204" pitchFamily="34" charset="0"/>
              </a:rPr>
              <a:t> </a:t>
            </a:r>
            <a:r>
              <a:rPr lang="ko-KR" altLang="en-US" dirty="0">
                <a:latin typeface="Verdana Pro Cond" panose="020B0606030504040204" pitchFamily="34" charset="0"/>
              </a:rPr>
              <a:t>영상을 고려한 지역 </a:t>
            </a:r>
            <a:r>
              <a:rPr lang="ko-KR" altLang="en-US" dirty="0" err="1">
                <a:latin typeface="Verdana Pro Cond" panose="020B0606030504040204" pitchFamily="34" charset="0"/>
              </a:rPr>
              <a:t>극값</a:t>
            </a:r>
            <a:r>
              <a:rPr lang="ko-KR" altLang="en-US" dirty="0">
                <a:latin typeface="Verdana Pro Cond" panose="020B0606030504040204" pitchFamily="34" charset="0"/>
              </a:rPr>
              <a:t> 위치를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A39AC-486C-4EA1-BEC2-1E21DC34F3E2}"/>
              </a:ext>
            </a:extLst>
          </p:cNvPr>
          <p:cNvSpPr txBox="1"/>
          <p:nvPr/>
        </p:nvSpPr>
        <p:spPr>
          <a:xfrm>
            <a:off x="5750287" y="5748037"/>
            <a:ext cx="5984513" cy="253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SIFT </a:t>
            </a:r>
            <a:r>
              <a:rPr lang="ko-KR" altLang="en-US" dirty="0">
                <a:latin typeface="Verdana Pro Cond" panose="020B0606030504040204" pitchFamily="34" charset="0"/>
              </a:rPr>
              <a:t>알고리즘은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검출 </a:t>
            </a:r>
            <a:r>
              <a:rPr lang="ko-KR" altLang="en-US" dirty="0" err="1">
                <a:latin typeface="Verdana Pro Cond" panose="020B0606030504040204" pitchFamily="34" charset="0"/>
              </a:rPr>
              <a:t>기능뿐만</a:t>
            </a:r>
            <a:r>
              <a:rPr lang="ko-KR" altLang="en-US" dirty="0">
                <a:latin typeface="Verdana Pro Cond" panose="020B0606030504040204" pitchFamily="34" charset="0"/>
              </a:rPr>
              <a:t> 아니라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주변의 픽셀 값을 이용한 기술자 계산 방법도 포함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주변 영상의 특성을 여러 개의 실수로 표현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같은 특징점은 같은 실수 값 구성을 가짐</a:t>
            </a:r>
            <a:br>
              <a:rPr lang="en-US" altLang="ko-KR" dirty="0">
                <a:latin typeface="Verdana Pro Cond" panose="020B0606030504040204" pitchFamily="34" charset="0"/>
              </a:rPr>
            </a:br>
            <a:r>
              <a:rPr lang="en-US" altLang="ko-KR" dirty="0">
                <a:latin typeface="Verdana Pro Cond" panose="020B0606030504040204" pitchFamily="34" charset="0"/>
              </a:rPr>
              <a:t>- SIFT</a:t>
            </a:r>
            <a:r>
              <a:rPr lang="ko-KR" altLang="en-US" dirty="0">
                <a:latin typeface="Verdana Pro Cond" panose="020B0606030504040204" pitchFamily="34" charset="0"/>
              </a:rPr>
              <a:t>는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부근의 부분 영상으로부터 </a:t>
            </a:r>
            <a:r>
              <a:rPr lang="ko-KR" altLang="en-US" dirty="0" err="1">
                <a:latin typeface="Verdana Pro Cond" panose="020B0606030504040204" pitchFamily="34" charset="0"/>
              </a:rPr>
              <a:t>그래디언트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방향 히스토그램을 추출하여 기술자로 사용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EC197-133D-49E5-A604-C3C7609EFE9F}"/>
              </a:ext>
            </a:extLst>
          </p:cNvPr>
          <p:cNvSpPr txBox="1"/>
          <p:nvPr/>
        </p:nvSpPr>
        <p:spPr>
          <a:xfrm>
            <a:off x="12039599" y="5544837"/>
            <a:ext cx="5984513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SIFT</a:t>
            </a:r>
            <a:r>
              <a:rPr lang="ko-KR" altLang="en-US" dirty="0">
                <a:latin typeface="Verdana Pro Cond" panose="020B0606030504040204" pitchFamily="34" charset="0"/>
              </a:rPr>
              <a:t>의 속도와 성능을 개선한 </a:t>
            </a:r>
            <a:r>
              <a:rPr lang="en-US" altLang="ko-KR" dirty="0">
                <a:latin typeface="Verdana Pro Cond" panose="020B0606030504040204" pitchFamily="34" charset="0"/>
              </a:rPr>
              <a:t>SURF, KAZE </a:t>
            </a:r>
            <a:r>
              <a:rPr lang="ko-KR" altLang="en-US" dirty="0">
                <a:latin typeface="Verdana Pro Cond" panose="020B0606030504040204" pitchFamily="34" charset="0"/>
              </a:rPr>
              <a:t>존재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복잡한 연산 수행 </a:t>
            </a:r>
            <a:r>
              <a:rPr lang="en-US" altLang="ko-KR" dirty="0">
                <a:latin typeface="Verdana Pro Cond" panose="020B0606030504040204" pitchFamily="34" charset="0"/>
              </a:rPr>
              <a:t>-&gt; ORB </a:t>
            </a:r>
            <a:r>
              <a:rPr lang="ko-KR" altLang="en-US" dirty="0">
                <a:latin typeface="Verdana Pro Cond" panose="020B0606030504040204" pitchFamily="34" charset="0"/>
              </a:rPr>
              <a:t>알고리즘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Verdana Pro Cond" panose="020B0606030504040204" pitchFamily="34" charset="0"/>
              </a:rPr>
              <a:t>ORB </a:t>
            </a:r>
            <a:r>
              <a:rPr lang="ko-KR" altLang="en-US" dirty="0">
                <a:latin typeface="Verdana Pro Cond" panose="020B0606030504040204" pitchFamily="34" charset="0"/>
              </a:rPr>
              <a:t>알고리즘은 기본적으로 </a:t>
            </a:r>
            <a:r>
              <a:rPr lang="en-US" altLang="ko-KR" dirty="0">
                <a:latin typeface="Verdana Pro Cond" panose="020B0606030504040204" pitchFamily="34" charset="0"/>
              </a:rPr>
              <a:t>FAST </a:t>
            </a:r>
            <a:r>
              <a:rPr lang="ko-KR" altLang="en-US" dirty="0">
                <a:latin typeface="Verdana Pro Cond" panose="020B0606030504040204" pitchFamily="34" charset="0"/>
              </a:rPr>
              <a:t>코너 검출 방법으로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 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추출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추가로 입력 영상의 크기를 점진적으로 축소한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피라미드 영상 구축하여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추출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특징점에서 주된 방향 성분 계산</a:t>
            </a:r>
            <a:r>
              <a:rPr lang="en-US" altLang="ko-KR" dirty="0">
                <a:latin typeface="Verdana Pro Cond" panose="020B0606030504040204" pitchFamily="34" charset="0"/>
              </a:rPr>
              <a:t>, BRIEF </a:t>
            </a:r>
            <a:r>
              <a:rPr lang="ko-KR" altLang="en-US" dirty="0">
                <a:latin typeface="Verdana Pro Cond" panose="020B0606030504040204" pitchFamily="34" charset="0"/>
              </a:rPr>
              <a:t>알고리즘으로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이진 기술자를 계산</a:t>
            </a:r>
            <a:endParaRPr lang="en-US" altLang="ko-KR" dirty="0">
              <a:latin typeface="Verdana Pro Cond" panose="020B0606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14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09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특징점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#2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300708"/>
            <a:ext cx="5652097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BRIEF</a:t>
            </a:r>
            <a:r>
              <a:rPr lang="ko-KR" altLang="en-US" dirty="0">
                <a:latin typeface="Verdana Pro Cond" panose="020B0606030504040204" pitchFamily="34" charset="0"/>
              </a:rPr>
              <a:t>는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주변의 픽셀 쌍을 미리 정하고</a:t>
            </a:r>
            <a:r>
              <a:rPr lang="en-US" altLang="ko-KR" dirty="0">
                <a:latin typeface="Verdana Pro Cond" panose="020B060603050404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해당 픽셀 값 크기를 비교하여 </a:t>
            </a:r>
            <a:r>
              <a:rPr lang="en-US" altLang="ko-KR" dirty="0">
                <a:latin typeface="Verdana Pro Cond" panose="020B0606030504040204" pitchFamily="34" charset="0"/>
              </a:rPr>
              <a:t>0 or 1</a:t>
            </a:r>
            <a:r>
              <a:rPr lang="ko-KR" altLang="en-US" dirty="0">
                <a:latin typeface="Verdana Pro Cond" panose="020B0606030504040204" pitchFamily="34" charset="0"/>
              </a:rPr>
              <a:t>로 기술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CC1A0-0489-4183-9D11-C7298979AED3}"/>
                  </a:ext>
                </a:extLst>
              </p:cNvPr>
              <p:cNvSpPr txBox="1"/>
              <p:nvPr/>
            </p:nvSpPr>
            <p:spPr>
              <a:xfrm>
                <a:off x="6635750" y="1395689"/>
                <a:ext cx="355078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그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외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CC1A0-0489-4183-9D11-C7298979A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50" y="1395689"/>
                <a:ext cx="3550780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3E4767B-7009-4E96-BBF0-107CAF65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500" y="491112"/>
            <a:ext cx="3073092" cy="3928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28C1DD-9770-4664-863B-F99E03215B0C}"/>
                  </a:ext>
                </a:extLst>
              </p:cNvPr>
              <p:cNvSpPr txBox="1"/>
              <p:nvPr/>
            </p:nvSpPr>
            <p:spPr>
              <a:xfrm>
                <a:off x="15264124" y="1874776"/>
                <a:ext cx="28941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Verdana Pro Cond" panose="020B0606030504040204" pitchFamily="34" charset="0"/>
                  </a:rPr>
                  <a:t>가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110 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이면</a:t>
                </a:r>
                <a:endParaRPr lang="en-US" altLang="ko-KR" sz="1600" dirty="0">
                  <a:latin typeface="Verdana Pro Cond" panose="020B0606030504040204" pitchFamily="34" charset="0"/>
                </a:endParaRPr>
              </a:p>
              <a:p>
                <a:r>
                  <a:rPr lang="en-US" altLang="ko-KR" sz="1600" dirty="0">
                    <a:latin typeface="Verdana Pro Cond" panose="020B0606030504040204" pitchFamily="34" charset="0"/>
                  </a:rPr>
                  <a:t>-&gt; b &gt; a,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c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&gt;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b,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a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 </a:t>
                </a:r>
                <a:r>
                  <a:rPr lang="en-US" altLang="ko-KR" sz="1600" dirty="0">
                    <a:latin typeface="Verdana Pro Cond" panose="020B0606030504040204" pitchFamily="34" charset="0"/>
                  </a:rPr>
                  <a:t>&lt; c </a:t>
                </a:r>
                <a:r>
                  <a:rPr lang="ko-KR" altLang="en-US" sz="1600" dirty="0">
                    <a:latin typeface="Verdana Pro Cond" panose="020B0606030504040204" pitchFamily="34" charset="0"/>
                  </a:rPr>
                  <a:t>정보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28C1DD-9770-4664-863B-F99E03215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4124" y="1874776"/>
                <a:ext cx="2894169" cy="492443"/>
              </a:xfrm>
              <a:prstGeom prst="rect">
                <a:avLst/>
              </a:prstGeom>
              <a:blipFill>
                <a:blip r:embed="rId6"/>
                <a:stretch>
                  <a:fillRect l="-4421" t="-13750" r="-378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725110-03FB-4B5B-85C4-67A8FE573A9D}"/>
              </a:ext>
            </a:extLst>
          </p:cNvPr>
          <p:cNvSpPr txBox="1"/>
          <p:nvPr/>
        </p:nvSpPr>
        <p:spPr>
          <a:xfrm>
            <a:off x="5750287" y="2369381"/>
            <a:ext cx="5908313" cy="21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ORB</a:t>
            </a:r>
            <a:r>
              <a:rPr lang="ko-KR" altLang="en-US" dirty="0">
                <a:latin typeface="Verdana Pro Cond" panose="020B0606030504040204" pitchFamily="34" charset="0"/>
              </a:rPr>
              <a:t>는 </a:t>
            </a:r>
            <a:r>
              <a:rPr lang="en-US" altLang="ko-KR" dirty="0">
                <a:latin typeface="Verdana Pro Cond" panose="020B0606030504040204" pitchFamily="34" charset="0"/>
              </a:rPr>
              <a:t>FAST</a:t>
            </a:r>
            <a:r>
              <a:rPr lang="ko-KR" altLang="en-US" dirty="0">
                <a:latin typeface="Verdana Pro Cond" panose="020B0606030504040204" pitchFamily="34" charset="0"/>
              </a:rPr>
              <a:t>로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구한 후</a:t>
            </a:r>
            <a:r>
              <a:rPr lang="en-US" altLang="ko-KR" dirty="0">
                <a:latin typeface="Verdana Pro Cond" panose="020B0606030504040204" pitchFamily="34" charset="0"/>
              </a:rPr>
              <a:t>, -&gt; </a:t>
            </a:r>
            <a:r>
              <a:rPr lang="ko-KR" altLang="en-US" dirty="0">
                <a:latin typeface="Verdana Pro Cond" panose="020B0606030504040204" pitchFamily="34" charset="0"/>
              </a:rPr>
              <a:t>픽셀 밝기 값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분포를 고려한 코너 방향 성분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이 방향 성분을 이용하여 회전 불변 </a:t>
            </a:r>
            <a:r>
              <a:rPr lang="en-US" altLang="ko-KR" dirty="0">
                <a:latin typeface="Verdana Pro Cond" panose="020B0606030504040204" pitchFamily="34" charset="0"/>
              </a:rPr>
              <a:t>BRIFF </a:t>
            </a:r>
            <a:r>
              <a:rPr lang="ko-KR" altLang="en-US" dirty="0">
                <a:latin typeface="Verdana Pro Cond" panose="020B0606030504040204" pitchFamily="34" charset="0"/>
              </a:rPr>
              <a:t>기술자 계산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256</a:t>
            </a:r>
            <a:r>
              <a:rPr lang="ko-KR" altLang="en-US" dirty="0">
                <a:latin typeface="Verdana Pro Cond" panose="020B0606030504040204" pitchFamily="34" charset="0"/>
              </a:rPr>
              <a:t>개 크기 비교 픽셀 쌍을 이용하여 이진 기술자 구성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이진 기술자는 </a:t>
            </a:r>
            <a:r>
              <a:rPr lang="ko-KR" altLang="en-US" dirty="0" err="1">
                <a:latin typeface="Verdana Pro Cond" panose="020B0606030504040204" pitchFamily="34" charset="0"/>
              </a:rPr>
              <a:t>해밍</a:t>
            </a:r>
            <a:r>
              <a:rPr lang="ko-KR" altLang="en-US" dirty="0">
                <a:latin typeface="Verdana Pro Cond" panose="020B0606030504040204" pitchFamily="34" charset="0"/>
              </a:rPr>
              <a:t> 거리를 사용하여 거리 계산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D0D4CB-3573-455D-A35B-5C4C5F70A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" y="4861016"/>
            <a:ext cx="5175250" cy="22660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59E49E-69B3-4D5B-B258-90D7438DC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160" y="4861016"/>
            <a:ext cx="6311990" cy="44480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917D0A-7DF7-40AA-B698-1F9834016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2210" y="4861016"/>
            <a:ext cx="6178640" cy="44480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B9509F-76C6-420B-8162-F70A8F960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18" y="7362814"/>
            <a:ext cx="35337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특징점</a:t>
            </a:r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 매칭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856356"/>
            <a:ext cx="5652097" cy="252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추출한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기술자를 비교하여 서로 비슷한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특징점을 찾는 작업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OpenCV</a:t>
            </a:r>
            <a:r>
              <a:rPr lang="ko-KR" altLang="en-US" dirty="0">
                <a:latin typeface="Verdana Pro Cond" panose="020B0606030504040204" pitchFamily="34" charset="0"/>
              </a:rPr>
              <a:t>에는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매칭을</a:t>
            </a:r>
            <a:r>
              <a:rPr lang="ko-KR" altLang="en-US" dirty="0">
                <a:latin typeface="Verdana Pro Cond" panose="020B0606030504040204" pitchFamily="34" charset="0"/>
              </a:rPr>
              <a:t> 위한 다양한 클래스 존재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en-US" altLang="ko-KR" dirty="0" err="1">
                <a:latin typeface="Verdana Pro Cond" panose="020B0606030504040204" pitchFamily="34" charset="0"/>
              </a:rPr>
              <a:t>BFMatcher</a:t>
            </a:r>
            <a:r>
              <a:rPr lang="en-US" altLang="ko-KR" dirty="0">
                <a:latin typeface="Verdana Pro Cond" panose="020B0606030504040204" pitchFamily="34" charset="0"/>
              </a:rPr>
              <a:t>, </a:t>
            </a:r>
            <a:r>
              <a:rPr lang="en-US" altLang="ko-KR" dirty="0" err="1">
                <a:latin typeface="Verdana Pro Cond" panose="020B0606030504040204" pitchFamily="34" charset="0"/>
              </a:rPr>
              <a:t>FlannBasedMatcher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en-US" altLang="ko-KR" dirty="0" err="1">
                <a:latin typeface="Verdana Pro Cond" panose="020B0606030504040204" pitchFamily="34" charset="0"/>
              </a:rPr>
              <a:t>BFMatcher</a:t>
            </a:r>
            <a:r>
              <a:rPr lang="ko-KR" altLang="en-US" dirty="0">
                <a:latin typeface="Verdana Pro Cond" panose="020B0606030504040204" pitchFamily="34" charset="0"/>
              </a:rPr>
              <a:t>는 전수 조사 </a:t>
            </a:r>
            <a:r>
              <a:rPr lang="ko-KR" altLang="en-US" dirty="0" err="1">
                <a:latin typeface="Verdana Pro Cond" panose="020B0606030504040204" pitchFamily="34" charset="0"/>
              </a:rPr>
              <a:t>매칭을</a:t>
            </a:r>
            <a:r>
              <a:rPr lang="ko-KR" altLang="en-US" dirty="0">
                <a:latin typeface="Verdana Pro Cond" panose="020B0606030504040204" pitchFamily="34" charset="0"/>
              </a:rPr>
              <a:t> 수행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Flann</a:t>
            </a:r>
            <a:r>
              <a:rPr lang="ko-KR" altLang="en-US" dirty="0">
                <a:latin typeface="Verdana Pro Cond" panose="020B0606030504040204" pitchFamily="34" charset="0"/>
              </a:rPr>
              <a:t>은 </a:t>
            </a:r>
            <a:r>
              <a:rPr lang="ko-KR" altLang="en-US" dirty="0" err="1">
                <a:latin typeface="Verdana Pro Cond" panose="020B0606030504040204" pitchFamily="34" charset="0"/>
              </a:rPr>
              <a:t>근사화된</a:t>
            </a:r>
            <a:r>
              <a:rPr lang="ko-KR" altLang="en-US" dirty="0">
                <a:latin typeface="Verdana Pro Cond" panose="020B0606030504040204" pitchFamily="34" charset="0"/>
              </a:rPr>
              <a:t> </a:t>
            </a:r>
            <a:r>
              <a:rPr lang="ko-KR" altLang="en-US" dirty="0" err="1">
                <a:latin typeface="Verdana Pro Cond" panose="020B0606030504040204" pitchFamily="34" charset="0"/>
              </a:rPr>
              <a:t>최근방</a:t>
            </a:r>
            <a:r>
              <a:rPr lang="ko-KR" altLang="en-US" dirty="0">
                <a:latin typeface="Verdana Pro Cond" panose="020B0606030504040204" pitchFamily="34" charset="0"/>
              </a:rPr>
              <a:t> 이웃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985B6-FEFC-428E-AA7A-259B48DA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387" y="193716"/>
            <a:ext cx="6054333" cy="3984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ACA9C-6197-4EB9-8EEA-A10934031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4" y="4831724"/>
            <a:ext cx="9001248" cy="45112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B0ED1B-72D0-40E9-B244-BF9940F85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910" y="4831724"/>
            <a:ext cx="8937810" cy="45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67E9C-7790-4128-A641-2A52094C4C7E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8FE3D-CA75-416D-9E3C-FDA3A82F0F65}"/>
              </a:ext>
            </a:extLst>
          </p:cNvPr>
          <p:cNvSpPr txBox="1"/>
          <p:nvPr/>
        </p:nvSpPr>
        <p:spPr>
          <a:xfrm>
            <a:off x="993614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Franklin Gothic Heavy" panose="020B0903020102020204" pitchFamily="34" charset="0"/>
              </a:rPr>
              <a:t>호모그래피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55CFD-6E8E-4AC4-942F-B9A021F33089}"/>
              </a:ext>
            </a:extLst>
          </p:cNvPr>
          <p:cNvSpPr txBox="1"/>
          <p:nvPr/>
        </p:nvSpPr>
        <p:spPr>
          <a:xfrm>
            <a:off x="5750287" y="323550"/>
            <a:ext cx="6016263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호모그래피</a:t>
            </a:r>
            <a:r>
              <a:rPr lang="en-US" altLang="ko-KR" dirty="0">
                <a:latin typeface="Verdana Pro Cond" panose="020B0606030504040204" pitchFamily="34" charset="0"/>
              </a:rPr>
              <a:t>: 3</a:t>
            </a:r>
            <a:r>
              <a:rPr lang="ko-KR" altLang="en-US" dirty="0">
                <a:latin typeface="Verdana Pro Cond" panose="020B0606030504040204" pitchFamily="34" charset="0"/>
              </a:rPr>
              <a:t>차원 공간상의 평면을 서로 다른 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Verdana Pro Cond" panose="020B0606030504040204" pitchFamily="34" charset="0"/>
              </a:rPr>
              <a:t>                    시점에서 바라봤을 때 획득되는 영상 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                  </a:t>
            </a:r>
            <a:r>
              <a:rPr lang="ko-KR" altLang="en-US" dirty="0">
                <a:latin typeface="Verdana Pro Cond" panose="020B0606030504040204" pitchFamily="34" charset="0"/>
              </a:rPr>
              <a:t>사이의 관계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수학적으로 하나의 평면을 다른 평면으로 투시 변환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실제적인 연산 관점은 투시 변환과 같아 </a:t>
            </a:r>
            <a:r>
              <a:rPr lang="en-US" altLang="ko-KR" dirty="0">
                <a:latin typeface="Verdana Pro Cond" panose="020B0606030504040204" pitchFamily="34" charset="0"/>
              </a:rPr>
              <a:t>3 x 3 </a:t>
            </a:r>
            <a:r>
              <a:rPr lang="ko-KR" altLang="en-US" dirty="0">
                <a:latin typeface="Verdana Pro Cond" panose="020B0606030504040204" pitchFamily="34" charset="0"/>
              </a:rPr>
              <a:t>실수 행렬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투시 변환은 </a:t>
            </a:r>
            <a:r>
              <a:rPr lang="en-US" altLang="ko-KR" dirty="0">
                <a:latin typeface="Verdana Pro Cond" panose="020B0606030504040204" pitchFamily="34" charset="0"/>
              </a:rPr>
              <a:t>4</a:t>
            </a:r>
            <a:r>
              <a:rPr lang="ko-KR" altLang="en-US" dirty="0">
                <a:latin typeface="Verdana Pro Cond" panose="020B0606030504040204" pitchFamily="34" charset="0"/>
              </a:rPr>
              <a:t>개의 점 이동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 err="1">
                <a:latin typeface="Verdana Pro Cond" panose="020B0606030504040204" pitchFamily="34" charset="0"/>
              </a:rPr>
              <a:t>호모그래피는</a:t>
            </a:r>
            <a:r>
              <a:rPr lang="ko-KR" altLang="en-US" dirty="0">
                <a:latin typeface="Verdana Pro Cond" panose="020B0606030504040204" pitchFamily="34" charset="0"/>
              </a:rPr>
              <a:t> 대응되는 점이 </a:t>
            </a:r>
            <a:r>
              <a:rPr lang="en-US" altLang="ko-KR" dirty="0">
                <a:latin typeface="Verdana Pro Cond" panose="020B0606030504040204" pitchFamily="34" charset="0"/>
              </a:rPr>
              <a:t>4</a:t>
            </a:r>
            <a:r>
              <a:rPr lang="ko-KR" altLang="en-US" dirty="0">
                <a:latin typeface="Verdana Pro Cond" panose="020B0606030504040204" pitchFamily="34" charset="0"/>
              </a:rPr>
              <a:t>개 이상이니 투시 변환 시</a:t>
            </a:r>
            <a:endParaRPr lang="en-US" altLang="ko-KR" dirty="0">
              <a:latin typeface="Verdana Pro Cond" panose="020B0606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  </a:t>
            </a:r>
            <a:r>
              <a:rPr lang="ko-KR" altLang="en-US" dirty="0">
                <a:latin typeface="Verdana Pro Cond" panose="020B0606030504040204" pitchFamily="34" charset="0"/>
              </a:rPr>
              <a:t>에러가 최소가 되는 형태의 </a:t>
            </a:r>
            <a:r>
              <a:rPr lang="ko-KR" altLang="en-US" dirty="0" err="1">
                <a:latin typeface="Verdana Pro Cond" panose="020B0606030504040204" pitchFamily="34" charset="0"/>
              </a:rPr>
              <a:t>호모그래피</a:t>
            </a:r>
            <a:r>
              <a:rPr lang="ko-KR" altLang="en-US" dirty="0">
                <a:latin typeface="Verdana Pro Cond" panose="020B0606030504040204" pitchFamily="34" charset="0"/>
              </a:rPr>
              <a:t> 행렬 계산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326C-0089-479E-820F-2FE18560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550" y="412751"/>
            <a:ext cx="589595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E5D224-08D2-453B-8199-AE49053B1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4929188"/>
            <a:ext cx="5130800" cy="809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FCD89D-5C36-4CCB-A67C-623CDECAE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0" y="5825371"/>
            <a:ext cx="4648200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9541A0-BA33-4524-AAC4-2916B2BFB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400" y="5208627"/>
            <a:ext cx="6276625" cy="41100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90F085-1F07-42A1-88DF-346C197C73B1}"/>
              </a:ext>
            </a:extLst>
          </p:cNvPr>
          <p:cNvSpPr txBox="1"/>
          <p:nvPr/>
        </p:nvSpPr>
        <p:spPr>
          <a:xfrm>
            <a:off x="5674087" y="4743064"/>
            <a:ext cx="6016263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Verdana Pro Cond" panose="020B0606030504040204" pitchFamily="34" charset="0"/>
              </a:rPr>
              <a:t>- </a:t>
            </a:r>
            <a:r>
              <a:rPr lang="ko-KR" altLang="en-US" dirty="0">
                <a:latin typeface="Verdana Pro Cond" panose="020B0606030504040204" pitchFamily="34" charset="0"/>
              </a:rPr>
              <a:t>기존의 </a:t>
            </a:r>
            <a:r>
              <a:rPr lang="ko-KR" altLang="en-US" dirty="0" err="1">
                <a:latin typeface="Verdana Pro Cond" panose="020B0606030504040204" pitchFamily="34" charset="0"/>
              </a:rPr>
              <a:t>특징점</a:t>
            </a:r>
            <a:r>
              <a:rPr lang="ko-KR" altLang="en-US" dirty="0">
                <a:latin typeface="Verdana Pro Cond" panose="020B0606030504040204" pitchFamily="34" charset="0"/>
              </a:rPr>
              <a:t> 매칭 코드에 추가됨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AF31E3-E3C0-4DFB-BFC0-5B9E02CCE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612" y="4929187"/>
            <a:ext cx="6161826" cy="43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8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1246</Words>
  <Application>Microsoft Office PowerPoint</Application>
  <PresentationFormat>사용자 지정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Cambria Math</vt:lpstr>
      <vt:lpstr>Franklin Gothic Heavy</vt:lpstr>
      <vt:lpstr>Verdana Pro Cond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31</cp:revision>
  <dcterms:created xsi:type="dcterms:W3CDTF">2021-02-07T10:52:39Z</dcterms:created>
  <dcterms:modified xsi:type="dcterms:W3CDTF">2021-02-08T02:03:07Z</dcterms:modified>
</cp:coreProperties>
</file>